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3"/>
  </p:notesMasterIdLst>
  <p:handoutMasterIdLst>
    <p:handoutMasterId r:id="rId14"/>
  </p:handoutMasterIdLst>
  <p:sldIdLst>
    <p:sldId id="256" r:id="rId5"/>
    <p:sldId id="263" r:id="rId6"/>
    <p:sldId id="267" r:id="rId7"/>
    <p:sldId id="268" r:id="rId8"/>
    <p:sldId id="264" r:id="rId9"/>
    <p:sldId id="265" r:id="rId10"/>
    <p:sldId id="266"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D9FD8-56D7-45C9-8084-64F9A31D6D98}" v="49" dt="2020-03-30T01:13:04.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605" autoAdjust="0"/>
  </p:normalViewPr>
  <p:slideViewPr>
    <p:cSldViewPr snapToGrid="0">
      <p:cViewPr varScale="1">
        <p:scale>
          <a:sx n="137" d="100"/>
          <a:sy n="137" d="100"/>
        </p:scale>
        <p:origin x="120" y="76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8F0D9-A40A-418C-A93E-49FFF1C696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0A322DA-6D61-493C-9226-A092520145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DDB92-3317-4B9C-B989-3EB0B44A5A4A}" type="datetimeFigureOut">
              <a:rPr lang="en-US" smtClean="0"/>
              <a:t>3/30/2020</a:t>
            </a:fld>
            <a:endParaRPr lang="en-US" dirty="0"/>
          </a:p>
        </p:txBody>
      </p:sp>
      <p:sp>
        <p:nvSpPr>
          <p:cNvPr id="4" name="Footer Placeholder 3">
            <a:extLst>
              <a:ext uri="{FF2B5EF4-FFF2-40B4-BE49-F238E27FC236}">
                <a16:creationId xmlns:a16="http://schemas.microsoft.com/office/drawing/2014/main" id="{C54581A2-DB2F-40D7-B1A3-70F4450F3D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792494D-5DF8-4272-AF70-90734D1FFE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035C5E-88AC-4A67-B70E-0C66EA6AF9BE}" type="slidenum">
              <a:rPr lang="en-US" smtClean="0"/>
              <a:t>‹#›</a:t>
            </a:fld>
            <a:endParaRPr lang="en-US" dirty="0"/>
          </a:p>
        </p:txBody>
      </p:sp>
    </p:spTree>
    <p:extLst>
      <p:ext uri="{BB962C8B-B14F-4D97-AF65-F5344CB8AC3E}">
        <p14:creationId xmlns:p14="http://schemas.microsoft.com/office/powerpoint/2010/main" val="160313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2BB80-3726-4084-9E76-EB2EA862C828}" type="datetimeFigureOut">
              <a:rPr lang="en-US" smtClean="0"/>
              <a:t>3/30/2020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A7A7E-4FCE-4AF5-84C5-94C9D6C82EC3}" type="slidenum">
              <a:rPr lang="en-US" smtClean="0"/>
              <a:t>‹#›</a:t>
            </a:fld>
            <a:endParaRPr lang="en-US" dirty="0"/>
          </a:p>
        </p:txBody>
      </p:sp>
    </p:spTree>
    <p:extLst>
      <p:ext uri="{BB962C8B-B14F-4D97-AF65-F5344CB8AC3E}">
        <p14:creationId xmlns:p14="http://schemas.microsoft.com/office/powerpoint/2010/main" val="180619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3A7A7E-4FCE-4AF5-84C5-94C9D6C82EC3}" type="slidenum">
              <a:rPr lang="en-US" smtClean="0"/>
              <a:t>1</a:t>
            </a:fld>
            <a:endParaRPr lang="en-US" dirty="0"/>
          </a:p>
        </p:txBody>
      </p:sp>
    </p:spTree>
    <p:extLst>
      <p:ext uri="{BB962C8B-B14F-4D97-AF65-F5344CB8AC3E}">
        <p14:creationId xmlns:p14="http://schemas.microsoft.com/office/powerpoint/2010/main" val="38014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3A7A7E-4FCE-4AF5-84C5-94C9D6C82EC3}" type="slidenum">
              <a:rPr lang="en-US" smtClean="0"/>
              <a:t>2</a:t>
            </a:fld>
            <a:endParaRPr lang="en-US" dirty="0"/>
          </a:p>
        </p:txBody>
      </p:sp>
    </p:spTree>
    <p:extLst>
      <p:ext uri="{BB962C8B-B14F-4D97-AF65-F5344CB8AC3E}">
        <p14:creationId xmlns:p14="http://schemas.microsoft.com/office/powerpoint/2010/main" val="7722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3A7A7E-4FCE-4AF5-84C5-94C9D6C82EC3}" type="slidenum">
              <a:rPr lang="en-US" smtClean="0"/>
              <a:t>8</a:t>
            </a:fld>
            <a:endParaRPr lang="en-US" dirty="0"/>
          </a:p>
        </p:txBody>
      </p:sp>
    </p:spTree>
    <p:extLst>
      <p:ext uri="{BB962C8B-B14F-4D97-AF65-F5344CB8AC3E}">
        <p14:creationId xmlns:p14="http://schemas.microsoft.com/office/powerpoint/2010/main" val="1236938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3/30/2020</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3336BD-BA89-4B92-9DBC-679F61142570}"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CB5C7-A3C7-439B-802A-DFE3FCA7ADBD}"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E65EA-47B7-4DBF-958B-A3D4DA4F431A}"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A4AAA-CF98-48DB-9517-D7ADD1FD1213}"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29F696-D0E7-4C66-925E-251F9C0B0F21}"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5C2732E-4FBC-4B01-A175-6B1CAC9B226D}"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53B61-F054-442D-881D-6A81C2774BFE}"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1824E7-1432-4F89-B9E6-59843C6C91FE}"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AAD9C-D29C-4D1E-A739-CC3C95B41085}"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3/30/2020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hyperlink" Target="http://math.stackexchange.com/questions/11669/mathematical-difference-between-white-and-black-notes-in-a-pia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 Id="rId9" Type="http://schemas.openxmlformats.org/officeDocument/2006/relationships/hyperlink" Target="https://simple.wikibooks.org/wiki/Basic_Music_Theory/Scales/Minor_Scal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imple.wikibooks.org/wiki/Basic_Music_Theory/Scales/Minor_Scale" TargetMode="External"/><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hyperlink" Target="https://en.wikipedia.org/wiki/Circle_of_fifth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math.stackexchange.com/questions/928088/determining-the-number-of-colourings-of-regions-of-a-pentagon-by-burnsides-lemm" TargetMode="External"/><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hyperlink" Target="https://codegolf.stackexchange.com/questions/115950/piano-chords-on-white-keys" TargetMode="External"/><Relationship Id="rId4" Type="http://schemas.openxmlformats.org/officeDocument/2006/relationships/image" Target="../media/image8.jpg"/><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hyperlink" Target="https://leadershipfreak.wordpress.com/2011/05/15/gathering-options-without-creating-obligation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ne6tB2KiZuk?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hyperlink" Target="https://en.wikipedia.org/wiki/Circle_of_fifths"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hyperlink" Target="http://music.tabor.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2D1525B-4547-4D1B-9851-1E544B2AF4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BD4EAD20-33A5-46F5-A616-E1A84F3F95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31">
            <a:extLst>
              <a:ext uri="{FF2B5EF4-FFF2-40B4-BE49-F238E27FC236}">
                <a16:creationId xmlns:a16="http://schemas.microsoft.com/office/drawing/2014/main" id="{ADCCECA8-1C81-4A56-B427-3863A2F34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F7699AD-901F-4BB3-B188-BA6FACB7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E995B1FF-4519-489E-98AD-9BF76D733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4" y="4491323"/>
            <a:ext cx="12201086"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pic>
        <p:nvPicPr>
          <p:cNvPr id="6" name="Picture 5" descr="A person holding a sign&#10;&#10;Description automatically generated">
            <a:extLst>
              <a:ext uri="{FF2B5EF4-FFF2-40B4-BE49-F238E27FC236}">
                <a16:creationId xmlns:a16="http://schemas.microsoft.com/office/drawing/2014/main" id="{09045668-8947-4563-A6E1-55D293FCC4C6}"/>
              </a:ext>
            </a:extLst>
          </p:cNvPr>
          <p:cNvPicPr>
            <a:picLocks noChangeAspect="1"/>
          </p:cNvPicPr>
          <p:nvPr/>
        </p:nvPicPr>
        <p:blipFill>
          <a:blip r:embed="rId5"/>
          <a:stretch>
            <a:fillRect/>
          </a:stretch>
        </p:blipFill>
        <p:spPr>
          <a:xfrm>
            <a:off x="130238" y="4550496"/>
            <a:ext cx="5931779" cy="2195665"/>
          </a:xfrm>
          <a:prstGeom prst="rect">
            <a:avLst/>
          </a:prstGeom>
        </p:spPr>
      </p:pic>
      <p:grpSp>
        <p:nvGrpSpPr>
          <p:cNvPr id="12" name="Group 11">
            <a:extLst>
              <a:ext uri="{FF2B5EF4-FFF2-40B4-BE49-F238E27FC236}">
                <a16:creationId xmlns:a16="http://schemas.microsoft.com/office/drawing/2014/main" id="{10A80643-67F6-4209-9038-0D6697B15C6B}"/>
              </a:ext>
            </a:extLst>
          </p:cNvPr>
          <p:cNvGrpSpPr/>
          <p:nvPr/>
        </p:nvGrpSpPr>
        <p:grpSpPr>
          <a:xfrm>
            <a:off x="549438" y="1362075"/>
            <a:ext cx="4436745" cy="2414905"/>
            <a:chOff x="-623534" y="1961667"/>
            <a:chExt cx="5509859" cy="3499926"/>
          </a:xfrm>
        </p:grpSpPr>
        <p:pic>
          <p:nvPicPr>
            <p:cNvPr id="13" name="Picture 12">
              <a:extLst>
                <a:ext uri="{FF2B5EF4-FFF2-40B4-BE49-F238E27FC236}">
                  <a16:creationId xmlns:a16="http://schemas.microsoft.com/office/drawing/2014/main" id="{1D030085-4834-4C33-8736-D8E950883EB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3534" y="3522726"/>
              <a:ext cx="4886325" cy="1938867"/>
            </a:xfrm>
            <a:prstGeom prst="rect">
              <a:avLst/>
            </a:prstGeom>
          </p:spPr>
        </p:pic>
        <p:sp>
          <p:nvSpPr>
            <p:cNvPr id="14" name="Text Box 7">
              <a:extLst>
                <a:ext uri="{FF2B5EF4-FFF2-40B4-BE49-F238E27FC236}">
                  <a16:creationId xmlns:a16="http://schemas.microsoft.com/office/drawing/2014/main" id="{7BA7BF54-2057-4CD5-B631-ECDD5AF1B180}"/>
                </a:ext>
              </a:extLst>
            </p:cNvPr>
            <p:cNvSpPr txBox="1"/>
            <p:nvPr/>
          </p:nvSpPr>
          <p:spPr>
            <a:xfrm>
              <a:off x="0" y="1961667"/>
              <a:ext cx="4886325"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900">
                  <a:effectLst/>
                  <a:latin typeface="Calibri" panose="020F0502020204030204" pitchFamily="34"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Subtitle 2">
            <a:extLst>
              <a:ext uri="{FF2B5EF4-FFF2-40B4-BE49-F238E27FC236}">
                <a16:creationId xmlns:a16="http://schemas.microsoft.com/office/drawing/2014/main" id="{BEF96823-18E9-4FD7-A8FB-A5248AAB382E}"/>
              </a:ext>
            </a:extLst>
          </p:cNvPr>
          <p:cNvSpPr>
            <a:spLocks noGrp="1"/>
          </p:cNvSpPr>
          <p:nvPr>
            <p:ph type="subTitle" idx="1"/>
          </p:nvPr>
        </p:nvSpPr>
        <p:spPr>
          <a:xfrm>
            <a:off x="318751" y="1847234"/>
            <a:ext cx="10792448" cy="562506"/>
          </a:xfrm>
        </p:spPr>
        <p:txBody>
          <a:bodyPr>
            <a:normAutofit/>
          </a:bodyPr>
          <a:lstStyle/>
          <a:p>
            <a:pPr algn="ctr"/>
            <a:r>
              <a:rPr lang="en-US" dirty="0">
                <a:solidFill>
                  <a:srgbClr val="7030A0"/>
                </a:solidFill>
              </a:rPr>
              <a:t>Tutorial on easy methods to learn these scales</a:t>
            </a:r>
          </a:p>
        </p:txBody>
      </p:sp>
      <p:grpSp>
        <p:nvGrpSpPr>
          <p:cNvPr id="15" name="Group 14">
            <a:extLst>
              <a:ext uri="{FF2B5EF4-FFF2-40B4-BE49-F238E27FC236}">
                <a16:creationId xmlns:a16="http://schemas.microsoft.com/office/drawing/2014/main" id="{BAC81149-0C86-469D-9323-22467ACCFD77}"/>
              </a:ext>
            </a:extLst>
          </p:cNvPr>
          <p:cNvGrpSpPr/>
          <p:nvPr/>
        </p:nvGrpSpPr>
        <p:grpSpPr>
          <a:xfrm>
            <a:off x="4168338" y="1362074"/>
            <a:ext cx="3934652" cy="2414905"/>
            <a:chOff x="0" y="1961667"/>
            <a:chExt cx="4886325" cy="3499926"/>
          </a:xfrm>
        </p:grpSpPr>
        <p:pic>
          <p:nvPicPr>
            <p:cNvPr id="16" name="Picture 15">
              <a:extLst>
                <a:ext uri="{FF2B5EF4-FFF2-40B4-BE49-F238E27FC236}">
                  <a16:creationId xmlns:a16="http://schemas.microsoft.com/office/drawing/2014/main" id="{2B3C2801-8254-4496-87D0-8E8CF215DE4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795" r="4237"/>
            <a:stretch/>
          </p:blipFill>
          <p:spPr>
            <a:xfrm>
              <a:off x="148269" y="3522726"/>
              <a:ext cx="3907476" cy="1938867"/>
            </a:xfrm>
            <a:prstGeom prst="rect">
              <a:avLst/>
            </a:prstGeom>
          </p:spPr>
        </p:pic>
        <p:sp>
          <p:nvSpPr>
            <p:cNvPr id="17" name="Text Box 7">
              <a:extLst>
                <a:ext uri="{FF2B5EF4-FFF2-40B4-BE49-F238E27FC236}">
                  <a16:creationId xmlns:a16="http://schemas.microsoft.com/office/drawing/2014/main" id="{B4AC2A4E-CE50-436C-896C-2078C11EEA9F}"/>
                </a:ext>
              </a:extLst>
            </p:cNvPr>
            <p:cNvSpPr txBox="1"/>
            <p:nvPr/>
          </p:nvSpPr>
          <p:spPr>
            <a:xfrm>
              <a:off x="0" y="1961667"/>
              <a:ext cx="4886325"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900">
                  <a:effectLst/>
                  <a:latin typeface="Calibri" panose="020F0502020204030204" pitchFamily="34"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725F7933-E0C7-4058-B97C-B1D83B9BEF5D}"/>
              </a:ext>
            </a:extLst>
          </p:cNvPr>
          <p:cNvGrpSpPr/>
          <p:nvPr/>
        </p:nvGrpSpPr>
        <p:grpSpPr>
          <a:xfrm>
            <a:off x="7259031" y="1362074"/>
            <a:ext cx="3934652" cy="2414905"/>
            <a:chOff x="0" y="1961667"/>
            <a:chExt cx="4886325" cy="3499926"/>
          </a:xfrm>
        </p:grpSpPr>
        <p:pic>
          <p:nvPicPr>
            <p:cNvPr id="19" name="Picture 18">
              <a:extLst>
                <a:ext uri="{FF2B5EF4-FFF2-40B4-BE49-F238E27FC236}">
                  <a16:creationId xmlns:a16="http://schemas.microsoft.com/office/drawing/2014/main" id="{78399905-0134-4A78-811F-DD002FA133CC}"/>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795" r="4237"/>
            <a:stretch/>
          </p:blipFill>
          <p:spPr>
            <a:xfrm>
              <a:off x="148269" y="3522726"/>
              <a:ext cx="3907476" cy="1938867"/>
            </a:xfrm>
            <a:prstGeom prst="rect">
              <a:avLst/>
            </a:prstGeom>
          </p:spPr>
        </p:pic>
        <p:sp>
          <p:nvSpPr>
            <p:cNvPr id="20" name="Text Box 7">
              <a:extLst>
                <a:ext uri="{FF2B5EF4-FFF2-40B4-BE49-F238E27FC236}">
                  <a16:creationId xmlns:a16="http://schemas.microsoft.com/office/drawing/2014/main" id="{CC5575D8-0562-403B-8924-C3C6F37BAD24}"/>
                </a:ext>
              </a:extLst>
            </p:cNvPr>
            <p:cNvSpPr txBox="1"/>
            <p:nvPr/>
          </p:nvSpPr>
          <p:spPr>
            <a:xfrm>
              <a:off x="0" y="1961667"/>
              <a:ext cx="4886325"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900">
                  <a:effectLst/>
                  <a:latin typeface="Calibri" panose="020F0502020204030204" pitchFamily="34" charset="0"/>
                  <a:ea typeface="Calibri" panose="020F0502020204030204" pitchFamily="34"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9027D09F-2F1E-4DAD-B786-189E47A2AF5F}"/>
              </a:ext>
            </a:extLst>
          </p:cNvPr>
          <p:cNvSpPr>
            <a:spLocks noGrp="1"/>
          </p:cNvSpPr>
          <p:nvPr>
            <p:ph type="ctrTitle"/>
          </p:nvPr>
        </p:nvSpPr>
        <p:spPr>
          <a:xfrm>
            <a:off x="659122" y="812429"/>
            <a:ext cx="10805790" cy="1073627"/>
          </a:xfrm>
        </p:spPr>
        <p:txBody>
          <a:bodyPr>
            <a:noAutofit/>
          </a:bodyPr>
          <a:lstStyle/>
          <a:p>
            <a:pPr algn="ctr"/>
            <a:r>
              <a:rPr lang="en-US" sz="6000" dirty="0">
                <a:solidFill>
                  <a:srgbClr val="7030A0"/>
                </a:solidFill>
              </a:rPr>
              <a:t>Pentatonic and blues scales</a:t>
            </a:r>
          </a:p>
        </p:txBody>
      </p:sp>
      <p:pic>
        <p:nvPicPr>
          <p:cNvPr id="21" name="Picture 20">
            <a:extLst>
              <a:ext uri="{FF2B5EF4-FFF2-40B4-BE49-F238E27FC236}">
                <a16:creationId xmlns:a16="http://schemas.microsoft.com/office/drawing/2014/main" id="{5AB26AA6-17A1-472E-AC92-3EF7CA7DCA1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094157" y="356314"/>
            <a:ext cx="7618502" cy="649446"/>
          </a:xfrm>
          <a:prstGeom prst="rect">
            <a:avLst/>
          </a:prstGeom>
        </p:spPr>
      </p:pic>
      <p:sp>
        <p:nvSpPr>
          <p:cNvPr id="7" name="Oval 6">
            <a:extLst>
              <a:ext uri="{FF2B5EF4-FFF2-40B4-BE49-F238E27FC236}">
                <a16:creationId xmlns:a16="http://schemas.microsoft.com/office/drawing/2014/main" id="{2BBEC46C-3368-4771-9556-AE51117198A3}"/>
              </a:ext>
            </a:extLst>
          </p:cNvPr>
          <p:cNvSpPr/>
          <p:nvPr/>
        </p:nvSpPr>
        <p:spPr>
          <a:xfrm>
            <a:off x="3889736" y="3243409"/>
            <a:ext cx="182340" cy="179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710B3BB4-C924-4320-8A82-D0EEB738C9C3}"/>
              </a:ext>
            </a:extLst>
          </p:cNvPr>
          <p:cNvSpPr/>
          <p:nvPr/>
        </p:nvSpPr>
        <p:spPr>
          <a:xfrm>
            <a:off x="4566574" y="3243409"/>
            <a:ext cx="182340" cy="179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BDF49AB3-F313-4E5A-B653-F87C6CB6137F}"/>
              </a:ext>
            </a:extLst>
          </p:cNvPr>
          <p:cNvSpPr/>
          <p:nvPr/>
        </p:nvSpPr>
        <p:spPr>
          <a:xfrm>
            <a:off x="4344914" y="3243409"/>
            <a:ext cx="182340" cy="179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0C662D20-74E0-4751-950A-90E22290EC20}"/>
              </a:ext>
            </a:extLst>
          </p:cNvPr>
          <p:cNvSpPr/>
          <p:nvPr/>
        </p:nvSpPr>
        <p:spPr>
          <a:xfrm>
            <a:off x="4798222" y="3252247"/>
            <a:ext cx="182340" cy="179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C0BE382B-DD1A-4A9F-985E-5C4878BCAE14}"/>
              </a:ext>
            </a:extLst>
          </p:cNvPr>
          <p:cNvSpPr/>
          <p:nvPr/>
        </p:nvSpPr>
        <p:spPr>
          <a:xfrm>
            <a:off x="5235767" y="3242285"/>
            <a:ext cx="182340" cy="179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AF8D6231-1EAB-4E2D-9273-F8098D417699}"/>
              </a:ext>
            </a:extLst>
          </p:cNvPr>
          <p:cNvSpPr/>
          <p:nvPr/>
        </p:nvSpPr>
        <p:spPr>
          <a:xfrm>
            <a:off x="5490501" y="3242285"/>
            <a:ext cx="182340" cy="179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19A0DDF3-C29A-44CF-934B-F032D83108F6}"/>
              </a:ext>
            </a:extLst>
          </p:cNvPr>
          <p:cNvSpPr/>
          <p:nvPr/>
        </p:nvSpPr>
        <p:spPr>
          <a:xfrm>
            <a:off x="6684703" y="5893478"/>
            <a:ext cx="5431295" cy="954107"/>
          </a:xfrm>
          <a:prstGeom prst="rect">
            <a:avLst/>
          </a:prstGeom>
          <a:noFill/>
        </p:spPr>
        <p:txBody>
          <a:bodyPr wrap="none" lIns="91440" tIns="45720" rIns="91440" bIns="45720">
            <a:spAutoFit/>
          </a:bodyPr>
          <a:lstStyle/>
          <a:p>
            <a:pPr algn="r"/>
            <a:r>
              <a:rPr lang="en-US" sz="11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Images in the slides are creative commons</a:t>
            </a:r>
          </a:p>
          <a:p>
            <a:pPr algn="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resource is © to Tabor Music 2020.</a:t>
            </a:r>
          </a:p>
          <a:p>
            <a:pPr algn="r"/>
            <a:r>
              <a:rPr lang="en-US" sz="1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resource </a:t>
            </a:r>
            <a:r>
              <a:rPr lang="en-US" sz="1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 welcomed to be copied and distributed with acknowledgment to Tabor Music</a:t>
            </a:r>
          </a:p>
          <a:p>
            <a:pPr algn="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http://music.tabor.edu.au</a:t>
            </a:r>
            <a:endParaRPr lang="en-US"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11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284D9E6E-1488-4C48-96E2-5AD22DB15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7" name="Rectangle 106">
            <a:extLst>
              <a:ext uri="{FF2B5EF4-FFF2-40B4-BE49-F238E27FC236}">
                <a16:creationId xmlns:a16="http://schemas.microsoft.com/office/drawing/2014/main" id="{259A489D-D09D-415E-86FC-38C9FDE75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09" name="Freeform 9">
            <a:extLst>
              <a:ext uri="{FF2B5EF4-FFF2-40B4-BE49-F238E27FC236}">
                <a16:creationId xmlns:a16="http://schemas.microsoft.com/office/drawing/2014/main" id="{519759D8-4786-4286-B5C6-BA530F880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11" name="Rectangle 110">
            <a:extLst>
              <a:ext uri="{FF2B5EF4-FFF2-40B4-BE49-F238E27FC236}">
                <a16:creationId xmlns:a16="http://schemas.microsoft.com/office/drawing/2014/main" id="{C36BB43D-3044-4A61-A858-BB2E2A3C4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1941825-9472-4B27-9F6F-14975494444E}"/>
              </a:ext>
            </a:extLst>
          </p:cNvPr>
          <p:cNvSpPr>
            <a:spLocks noGrp="1"/>
          </p:cNvSpPr>
          <p:nvPr>
            <p:ph type="title"/>
          </p:nvPr>
        </p:nvSpPr>
        <p:spPr>
          <a:xfrm>
            <a:off x="1476605" y="1928422"/>
            <a:ext cx="6382699" cy="1146825"/>
          </a:xfrm>
        </p:spPr>
        <p:txBody>
          <a:bodyPr>
            <a:normAutofit/>
          </a:bodyPr>
          <a:lstStyle/>
          <a:p>
            <a:r>
              <a:rPr lang="en-US" sz="4400" dirty="0">
                <a:solidFill>
                  <a:schemeClr val="bg1"/>
                </a:solidFill>
              </a:rPr>
              <a:t>5 note scale </a:t>
            </a:r>
          </a:p>
        </p:txBody>
      </p:sp>
      <p:pic>
        <p:nvPicPr>
          <p:cNvPr id="6" name="Picture 5" descr="A picture containing table, game&#10;&#10;Description automatically generated">
            <a:extLst>
              <a:ext uri="{FF2B5EF4-FFF2-40B4-BE49-F238E27FC236}">
                <a16:creationId xmlns:a16="http://schemas.microsoft.com/office/drawing/2014/main" id="{0BA9916D-E1E5-4F82-85FF-79D895535D31}"/>
              </a:ext>
            </a:extLst>
          </p:cNvPr>
          <p:cNvPicPr>
            <a:picLocks noChangeAspect="1"/>
          </p:cNvPicPr>
          <p:nvPr/>
        </p:nvPicPr>
        <p:blipFill>
          <a:blip r:embed="rId5">
            <a:clrChange>
              <a:clrFrom>
                <a:srgbClr val="FFFFFF"/>
              </a:clrFrom>
              <a:clrTo>
                <a:srgbClr val="FFFFFF">
                  <a:alpha val="0"/>
                </a:srgbClr>
              </a:clrTo>
            </a:clrChange>
            <a:extLst>
              <a:ext uri="{837473B0-CC2E-450A-ABE3-18F120FF3D39}">
                <a1611:picAttrSrcUrl xmlns:a1611="http://schemas.microsoft.com/office/drawing/2016/11/main" r:id="rId6"/>
              </a:ext>
            </a:extLst>
          </a:blip>
          <a:stretch>
            <a:fillRect/>
          </a:stretch>
        </p:blipFill>
        <p:spPr>
          <a:xfrm>
            <a:off x="5684566" y="30632"/>
            <a:ext cx="2089186" cy="1799022"/>
          </a:xfrm>
          <a:prstGeom prst="rect">
            <a:avLst/>
          </a:prstGeom>
        </p:spPr>
      </p:pic>
      <p:pic>
        <p:nvPicPr>
          <p:cNvPr id="15" name="Picture 14" descr="A picture containing table, game&#10;&#10;Description automatically generated">
            <a:extLst>
              <a:ext uri="{FF2B5EF4-FFF2-40B4-BE49-F238E27FC236}">
                <a16:creationId xmlns:a16="http://schemas.microsoft.com/office/drawing/2014/main" id="{FC55F3C7-AEA3-4B7C-AE02-805FD4F88867}"/>
              </a:ext>
            </a:extLst>
          </p:cNvPr>
          <p:cNvPicPr>
            <a:picLocks noChangeAspect="1"/>
          </p:cNvPicPr>
          <p:nvPr/>
        </p:nvPicPr>
        <p:blipFill>
          <a:blip r:embed="rId5">
            <a:clrChange>
              <a:clrFrom>
                <a:srgbClr val="FFFFFF"/>
              </a:clrFrom>
              <a:clrTo>
                <a:srgbClr val="FFFFFF">
                  <a:alpha val="0"/>
                </a:srgbClr>
              </a:clrTo>
            </a:clrChange>
            <a:extLst>
              <a:ext uri="{837473B0-CC2E-450A-ABE3-18F120FF3D39}">
                <a1611:picAttrSrcUrl xmlns:a1611="http://schemas.microsoft.com/office/drawing/2016/11/main" r:id="rId6"/>
              </a:ext>
            </a:extLst>
          </a:blip>
          <a:stretch>
            <a:fillRect/>
          </a:stretch>
        </p:blipFill>
        <p:spPr>
          <a:xfrm>
            <a:off x="-126882" y="49983"/>
            <a:ext cx="2089186" cy="1799022"/>
          </a:xfrm>
          <a:prstGeom prst="rect">
            <a:avLst/>
          </a:prstGeom>
        </p:spPr>
      </p:pic>
      <p:sp>
        <p:nvSpPr>
          <p:cNvPr id="12" name="Title 1">
            <a:extLst>
              <a:ext uri="{FF2B5EF4-FFF2-40B4-BE49-F238E27FC236}">
                <a16:creationId xmlns:a16="http://schemas.microsoft.com/office/drawing/2014/main" id="{8F6C10C4-1C80-4252-8CD1-3A78A5370AA5}"/>
              </a:ext>
            </a:extLst>
          </p:cNvPr>
          <p:cNvSpPr txBox="1">
            <a:spLocks/>
          </p:cNvSpPr>
          <p:nvPr/>
        </p:nvSpPr>
        <p:spPr>
          <a:xfrm>
            <a:off x="1277462" y="672181"/>
            <a:ext cx="6382699" cy="114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sz="5000" dirty="0">
                <a:solidFill>
                  <a:schemeClr val="bg1"/>
                </a:solidFill>
              </a:rPr>
              <a:t>Pentatonic scales</a:t>
            </a:r>
          </a:p>
        </p:txBody>
      </p:sp>
      <p:pic>
        <p:nvPicPr>
          <p:cNvPr id="31" name="Picture 30">
            <a:extLst>
              <a:ext uri="{FF2B5EF4-FFF2-40B4-BE49-F238E27FC236}">
                <a16:creationId xmlns:a16="http://schemas.microsoft.com/office/drawing/2014/main" id="{EF96C3CA-2D4F-42AB-AB98-14356C5E5C1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54739" y="1393577"/>
            <a:ext cx="7618502" cy="649446"/>
          </a:xfrm>
          <a:prstGeom prst="rect">
            <a:avLst/>
          </a:prstGeom>
        </p:spPr>
      </p:pic>
      <p:sp>
        <p:nvSpPr>
          <p:cNvPr id="33" name="Title 1">
            <a:extLst>
              <a:ext uri="{FF2B5EF4-FFF2-40B4-BE49-F238E27FC236}">
                <a16:creationId xmlns:a16="http://schemas.microsoft.com/office/drawing/2014/main" id="{A0E99EE2-BF1E-49C3-A07A-F15E35817A42}"/>
              </a:ext>
            </a:extLst>
          </p:cNvPr>
          <p:cNvSpPr txBox="1">
            <a:spLocks/>
          </p:cNvSpPr>
          <p:nvPr/>
        </p:nvSpPr>
        <p:spPr>
          <a:xfrm>
            <a:off x="388914" y="2748627"/>
            <a:ext cx="6846773" cy="3350248"/>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nSpc>
                <a:spcPct val="120000"/>
              </a:lnSpc>
            </a:pPr>
            <a:r>
              <a:rPr lang="en-US" sz="4400" cap="none" dirty="0">
                <a:solidFill>
                  <a:srgbClr val="FFFF00"/>
                </a:solidFill>
                <a:latin typeface="Arial" panose="020B0604020202020204" pitchFamily="34" charset="0"/>
                <a:cs typeface="Arial" panose="020B0604020202020204" pitchFamily="34" charset="0"/>
              </a:rPr>
              <a:t>Pent</a:t>
            </a:r>
            <a:r>
              <a:rPr lang="en-US" sz="4400" cap="none" dirty="0">
                <a:solidFill>
                  <a:schemeClr val="bg1"/>
                </a:solidFill>
                <a:latin typeface="Arial" panose="020B0604020202020204" pitchFamily="34" charset="0"/>
                <a:cs typeface="Arial" panose="020B0604020202020204" pitchFamily="34" charset="0"/>
              </a:rPr>
              <a:t>atonic scales are a five note scale which have existed since the early conception of music. Often heard in folk songs, pentatonic scales are also heard nowadays in jazz, blues, country, rock and traditional music. </a:t>
            </a:r>
          </a:p>
          <a:p>
            <a:endParaRPr lang="en-US" sz="4400" cap="none" dirty="0">
              <a:solidFill>
                <a:schemeClr val="bg1"/>
              </a:solidFill>
              <a:latin typeface="Arial" panose="020B0604020202020204" pitchFamily="34" charset="0"/>
              <a:cs typeface="Arial" panose="020B0604020202020204" pitchFamily="34" charset="0"/>
            </a:endParaRPr>
          </a:p>
          <a:p>
            <a:r>
              <a:rPr lang="en-US" sz="4400" cap="none" dirty="0">
                <a:solidFill>
                  <a:schemeClr val="bg1"/>
                </a:solidFill>
                <a:latin typeface="Arial" panose="020B0604020202020204" pitchFamily="34" charset="0"/>
                <a:cs typeface="Arial" panose="020B0604020202020204" pitchFamily="34" charset="0"/>
              </a:rPr>
              <a:t>There are two types: </a:t>
            </a:r>
            <a:r>
              <a:rPr lang="en-US" sz="4400" cap="none" dirty="0">
                <a:solidFill>
                  <a:srgbClr val="FFFF00"/>
                </a:solidFill>
                <a:latin typeface="Arial" panose="020B0604020202020204" pitchFamily="34" charset="0"/>
                <a:cs typeface="Arial" panose="020B0604020202020204" pitchFamily="34" charset="0"/>
              </a:rPr>
              <a:t>major pentatonic and minor pentatonic </a:t>
            </a:r>
          </a:p>
        </p:txBody>
      </p:sp>
      <p:pic>
        <p:nvPicPr>
          <p:cNvPr id="36" name="Picture 35" descr="A close up of a piano&#10;&#10;Description automatically generated">
            <a:extLst>
              <a:ext uri="{FF2B5EF4-FFF2-40B4-BE49-F238E27FC236}">
                <a16:creationId xmlns:a16="http://schemas.microsoft.com/office/drawing/2014/main" id="{A3C01259-2E78-4914-9CFA-70612A6B7CB0}"/>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565740" y="-1152"/>
            <a:ext cx="4689656" cy="1549971"/>
          </a:xfrm>
          <a:prstGeom prst="rect">
            <a:avLst/>
          </a:prstGeom>
        </p:spPr>
      </p:pic>
      <p:pic>
        <p:nvPicPr>
          <p:cNvPr id="8" name="Picture 7" descr="A picture containing text, map&#10;&#10;Description automatically generated">
            <a:extLst>
              <a:ext uri="{FF2B5EF4-FFF2-40B4-BE49-F238E27FC236}">
                <a16:creationId xmlns:a16="http://schemas.microsoft.com/office/drawing/2014/main" id="{7388D31F-0511-437F-A2CA-BD3AB1F5BD01}"/>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574875" y="1959749"/>
            <a:ext cx="4689656" cy="4689656"/>
          </a:xfrm>
          <a:prstGeom prst="rect">
            <a:avLst/>
          </a:prstGeom>
        </p:spPr>
      </p:pic>
      <p:sp>
        <p:nvSpPr>
          <p:cNvPr id="11" name="Rectangle 10">
            <a:extLst>
              <a:ext uri="{FF2B5EF4-FFF2-40B4-BE49-F238E27FC236}">
                <a16:creationId xmlns:a16="http://schemas.microsoft.com/office/drawing/2014/main" id="{6E0768E5-BCDA-43F7-9FC4-0E907E482702}"/>
              </a:ext>
            </a:extLst>
          </p:cNvPr>
          <p:cNvSpPr/>
          <p:nvPr/>
        </p:nvSpPr>
        <p:spPr>
          <a:xfrm>
            <a:off x="7560738" y="1546341"/>
            <a:ext cx="4699660" cy="559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itle 1">
            <a:extLst>
              <a:ext uri="{FF2B5EF4-FFF2-40B4-BE49-F238E27FC236}">
                <a16:creationId xmlns:a16="http://schemas.microsoft.com/office/drawing/2014/main" id="{F730A6EF-8202-4560-B286-D9C0D350327C}"/>
              </a:ext>
            </a:extLst>
          </p:cNvPr>
          <p:cNvSpPr txBox="1">
            <a:spLocks/>
          </p:cNvSpPr>
          <p:nvPr/>
        </p:nvSpPr>
        <p:spPr>
          <a:xfrm>
            <a:off x="8588243" y="1275592"/>
            <a:ext cx="6382699" cy="114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sz="2800" dirty="0"/>
              <a:t>Know your keys</a:t>
            </a:r>
          </a:p>
        </p:txBody>
      </p:sp>
    </p:spTree>
    <p:extLst>
      <p:ext uri="{BB962C8B-B14F-4D97-AF65-F5344CB8AC3E}">
        <p14:creationId xmlns:p14="http://schemas.microsoft.com/office/powerpoint/2010/main" val="376420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9125-33A7-4C29-9AE6-2B010CF19EF6}"/>
              </a:ext>
            </a:extLst>
          </p:cNvPr>
          <p:cNvSpPr>
            <a:spLocks noGrp="1"/>
          </p:cNvSpPr>
          <p:nvPr>
            <p:ph type="title"/>
          </p:nvPr>
        </p:nvSpPr>
        <p:spPr/>
        <p:txBody>
          <a:bodyPr/>
          <a:lstStyle/>
          <a:p>
            <a:r>
              <a:rPr lang="en-AU" dirty="0"/>
              <a:t>Different Methods	</a:t>
            </a:r>
          </a:p>
        </p:txBody>
      </p:sp>
      <p:sp>
        <p:nvSpPr>
          <p:cNvPr id="3" name="Content Placeholder 2">
            <a:extLst>
              <a:ext uri="{FF2B5EF4-FFF2-40B4-BE49-F238E27FC236}">
                <a16:creationId xmlns:a16="http://schemas.microsoft.com/office/drawing/2014/main" id="{E23D69E5-88AE-4808-8479-8FAB91BC15E7}"/>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Please note, there are lots of different methods and approaches to working out pentatonic and blues scales. </a:t>
            </a:r>
          </a:p>
          <a:p>
            <a:r>
              <a:rPr lang="en-AU" dirty="0">
                <a:latin typeface="Arial" panose="020B0604020202020204" pitchFamily="34" charset="0"/>
                <a:cs typeface="Arial" panose="020B0604020202020204" pitchFamily="34" charset="0"/>
              </a:rPr>
              <a:t>This </a:t>
            </a:r>
            <a:r>
              <a:rPr lang="en-AU" dirty="0" err="1">
                <a:latin typeface="Arial" panose="020B0604020202020204" pitchFamily="34" charset="0"/>
                <a:cs typeface="Arial" panose="020B0604020202020204" pitchFamily="34" charset="0"/>
              </a:rPr>
              <a:t>powerpoint</a:t>
            </a:r>
            <a:r>
              <a:rPr lang="en-AU" dirty="0">
                <a:latin typeface="Arial" panose="020B0604020202020204" pitchFamily="34" charset="0"/>
                <a:cs typeface="Arial" panose="020B0604020202020204" pitchFamily="34" charset="0"/>
              </a:rPr>
              <a:t> shows one method.</a:t>
            </a:r>
          </a:p>
        </p:txBody>
      </p:sp>
      <p:pic>
        <p:nvPicPr>
          <p:cNvPr id="5" name="Picture 4">
            <a:extLst>
              <a:ext uri="{FF2B5EF4-FFF2-40B4-BE49-F238E27FC236}">
                <a16:creationId xmlns:a16="http://schemas.microsoft.com/office/drawing/2014/main" id="{568127A3-1A01-4115-80B5-E9C5B2F7DC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38402" y="273999"/>
            <a:ext cx="3810000" cy="2857500"/>
          </a:xfrm>
          <a:prstGeom prst="rect">
            <a:avLst/>
          </a:prstGeom>
        </p:spPr>
      </p:pic>
    </p:spTree>
    <p:extLst>
      <p:ext uri="{BB962C8B-B14F-4D97-AF65-F5344CB8AC3E}">
        <p14:creationId xmlns:p14="http://schemas.microsoft.com/office/powerpoint/2010/main" val="104559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A4CE-4572-4BA1-A6D4-35CDDEFA63E7}"/>
              </a:ext>
            </a:extLst>
          </p:cNvPr>
          <p:cNvSpPr>
            <a:spLocks noGrp="1"/>
          </p:cNvSpPr>
          <p:nvPr>
            <p:ph type="title"/>
          </p:nvPr>
        </p:nvSpPr>
        <p:spPr/>
        <p:txBody>
          <a:bodyPr>
            <a:normAutofit fontScale="90000"/>
          </a:bodyPr>
          <a:lstStyle/>
          <a:p>
            <a:r>
              <a:rPr lang="en-AU" dirty="0"/>
              <a:t>The wonders of the pentatonic scale</a:t>
            </a:r>
          </a:p>
        </p:txBody>
      </p:sp>
      <p:sp>
        <p:nvSpPr>
          <p:cNvPr id="3" name="Content Placeholder 2">
            <a:extLst>
              <a:ext uri="{FF2B5EF4-FFF2-40B4-BE49-F238E27FC236}">
                <a16:creationId xmlns:a16="http://schemas.microsoft.com/office/drawing/2014/main" id="{3374BADE-6ED6-4F5A-ADD1-EA3B3A8C5FE4}"/>
              </a:ext>
            </a:extLst>
          </p:cNvPr>
          <p:cNvSpPr>
            <a:spLocks noGrp="1"/>
          </p:cNvSpPr>
          <p:nvPr>
            <p:ph sz="quarter" idx="13"/>
          </p:nvPr>
        </p:nvSpPr>
        <p:spPr>
          <a:xfrm>
            <a:off x="348242" y="1437623"/>
            <a:ext cx="2779519" cy="4734577"/>
          </a:xfrm>
        </p:spPr>
        <p:txBody>
          <a:bodyPr>
            <a:normAutofit/>
          </a:bodyPr>
          <a:lstStyle/>
          <a:p>
            <a:r>
              <a:rPr lang="en-AU" dirty="0">
                <a:latin typeface="Arial" panose="020B0604020202020204" pitchFamily="34" charset="0"/>
                <a:cs typeface="Arial" panose="020B0604020202020204" pitchFamily="34" charset="0"/>
              </a:rPr>
              <a:t>Here is just one example of the Pentatonic in action!</a:t>
            </a:r>
          </a:p>
          <a:p>
            <a:r>
              <a:rPr lang="en-AU" dirty="0" err="1">
                <a:latin typeface="Arial" panose="020B0604020202020204" pitchFamily="34" charset="0"/>
                <a:cs typeface="Arial" panose="020B0604020202020204" pitchFamily="34" charset="0"/>
              </a:rPr>
              <a:t>Youtube</a:t>
            </a:r>
            <a:r>
              <a:rPr lang="en-AU" dirty="0">
                <a:latin typeface="Arial" panose="020B0604020202020204" pitchFamily="34" charset="0"/>
                <a:cs typeface="Arial" panose="020B0604020202020204" pitchFamily="34" charset="0"/>
              </a:rPr>
              <a:t>: Bobby McFerrin – Pentatonic Scale</a:t>
            </a:r>
          </a:p>
        </p:txBody>
      </p:sp>
      <p:pic>
        <p:nvPicPr>
          <p:cNvPr id="4" name="Online Media 3" title="Bobby McFerrin Demonstrates the Power of the Pentatonic Scale">
            <a:hlinkClick r:id="" action="ppaction://media"/>
            <a:extLst>
              <a:ext uri="{FF2B5EF4-FFF2-40B4-BE49-F238E27FC236}">
                <a16:creationId xmlns:a16="http://schemas.microsoft.com/office/drawing/2014/main" id="{717CF1FF-E77F-4B69-98E8-DAF67C02C916}"/>
              </a:ext>
            </a:extLst>
          </p:cNvPr>
          <p:cNvPicPr>
            <a:picLocks noRot="1" noChangeAspect="1"/>
          </p:cNvPicPr>
          <p:nvPr>
            <a:videoFile r:link="rId1"/>
          </p:nvPr>
        </p:nvPicPr>
        <p:blipFill>
          <a:blip r:embed="rId3"/>
          <a:stretch>
            <a:fillRect/>
          </a:stretch>
        </p:blipFill>
        <p:spPr>
          <a:xfrm>
            <a:off x="3401227" y="1662157"/>
            <a:ext cx="8186871" cy="4605115"/>
          </a:xfrm>
          <a:prstGeom prst="rect">
            <a:avLst/>
          </a:prstGeom>
        </p:spPr>
      </p:pic>
    </p:spTree>
    <p:extLst>
      <p:ext uri="{BB962C8B-B14F-4D97-AF65-F5344CB8AC3E}">
        <p14:creationId xmlns:p14="http://schemas.microsoft.com/office/powerpoint/2010/main" val="21492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4CF67-97AD-4141-9FB3-B11E980B813C}"/>
              </a:ext>
            </a:extLst>
          </p:cNvPr>
          <p:cNvSpPr>
            <a:spLocks noGrp="1"/>
          </p:cNvSpPr>
          <p:nvPr>
            <p:ph sz="quarter" idx="13"/>
          </p:nvPr>
        </p:nvSpPr>
        <p:spPr>
          <a:xfrm>
            <a:off x="687975" y="1138688"/>
            <a:ext cx="10394707" cy="3839083"/>
          </a:xfrm>
        </p:spPr>
        <p:txBody>
          <a:bodyPr>
            <a:normAutofit lnSpcReduction="10000"/>
          </a:bodyPr>
          <a:lstStyle/>
          <a:p>
            <a:r>
              <a:rPr lang="en-AU" dirty="0">
                <a:latin typeface="Arial" panose="020B0604020202020204" pitchFamily="34" charset="0"/>
                <a:cs typeface="Arial" panose="020B0604020202020204" pitchFamily="34" charset="0"/>
              </a:rPr>
              <a:t>Step 1:  Write the major scale</a:t>
            </a:r>
          </a:p>
          <a:p>
            <a:r>
              <a:rPr lang="en-AU" dirty="0">
                <a:latin typeface="Arial" panose="020B0604020202020204" pitchFamily="34" charset="0"/>
                <a:cs typeface="Arial" panose="020B0604020202020204" pitchFamily="34" charset="0"/>
              </a:rPr>
              <a:t>Step 2: remove the 4</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and 7</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notes</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solidFill>
                  <a:schemeClr val="accent1"/>
                </a:solidFill>
                <a:latin typeface="Arial" panose="020B0604020202020204" pitchFamily="34" charset="0"/>
                <a:cs typeface="Arial" panose="020B0604020202020204" pitchFamily="34" charset="0"/>
              </a:rPr>
              <a:t>Example: G Major Scale </a:t>
            </a:r>
          </a:p>
          <a:p>
            <a:pPr marL="0" indent="0">
              <a:buNone/>
            </a:pPr>
            <a:r>
              <a:rPr lang="en-AU" dirty="0">
                <a:latin typeface="Arial" panose="020B0604020202020204" pitchFamily="34" charset="0"/>
                <a:cs typeface="Arial" panose="020B0604020202020204" pitchFamily="34" charset="0"/>
              </a:rPr>
              <a:t>Step 1: G  A  B  C  D  E  F# G</a:t>
            </a:r>
          </a:p>
          <a:p>
            <a:pPr marL="0" indent="0">
              <a:buNone/>
            </a:pPr>
            <a:r>
              <a:rPr lang="en-AU" dirty="0">
                <a:latin typeface="Arial" panose="020B0604020202020204" pitchFamily="34" charset="0"/>
                <a:cs typeface="Arial" panose="020B0604020202020204" pitchFamily="34" charset="0"/>
              </a:rPr>
              <a:t>               1  2   3  4  5   6  7   8</a:t>
            </a:r>
          </a:p>
          <a:p>
            <a:pPr marL="0" indent="0">
              <a:buNone/>
            </a:pPr>
            <a:r>
              <a:rPr lang="en-AU" dirty="0">
                <a:latin typeface="Arial" panose="020B0604020202020204" pitchFamily="34" charset="0"/>
                <a:cs typeface="Arial" panose="020B0604020202020204" pitchFamily="34" charset="0"/>
              </a:rPr>
              <a:t>STEP 2: G  A   B      D  E      G =  G Major pentatonic</a:t>
            </a:r>
          </a:p>
          <a:p>
            <a:pPr marL="0" indent="0">
              <a:buNone/>
            </a:pPr>
            <a:r>
              <a:rPr lang="en-AU" dirty="0">
                <a:latin typeface="Arial" panose="020B0604020202020204" pitchFamily="34" charset="0"/>
                <a:cs typeface="Arial" panose="020B0604020202020204" pitchFamily="34" charset="0"/>
              </a:rPr>
              <a:t>	  1   2   3      5  6       8</a:t>
            </a:r>
          </a:p>
        </p:txBody>
      </p:sp>
      <p:sp>
        <p:nvSpPr>
          <p:cNvPr id="2" name="Title 1">
            <a:extLst>
              <a:ext uri="{FF2B5EF4-FFF2-40B4-BE49-F238E27FC236}">
                <a16:creationId xmlns:a16="http://schemas.microsoft.com/office/drawing/2014/main" id="{A35EC1B4-133D-4270-A56F-C0E60AE2D6E2}"/>
              </a:ext>
            </a:extLst>
          </p:cNvPr>
          <p:cNvSpPr>
            <a:spLocks noGrp="1"/>
          </p:cNvSpPr>
          <p:nvPr>
            <p:ph type="title"/>
          </p:nvPr>
        </p:nvSpPr>
        <p:spPr>
          <a:xfrm>
            <a:off x="685800" y="99204"/>
            <a:ext cx="10396882" cy="1151965"/>
          </a:xfrm>
        </p:spPr>
        <p:txBody>
          <a:bodyPr/>
          <a:lstStyle/>
          <a:p>
            <a:r>
              <a:rPr lang="en-AU" dirty="0"/>
              <a:t>MAJOR Pentatonic Scale </a:t>
            </a:r>
          </a:p>
        </p:txBody>
      </p:sp>
      <p:pic>
        <p:nvPicPr>
          <p:cNvPr id="4" name="Picture 3">
            <a:extLst>
              <a:ext uri="{FF2B5EF4-FFF2-40B4-BE49-F238E27FC236}">
                <a16:creationId xmlns:a16="http://schemas.microsoft.com/office/drawing/2014/main" id="{1D60E126-5FD4-45EE-8F8B-2D3AF396B62C}"/>
              </a:ext>
            </a:extLst>
          </p:cNvPr>
          <p:cNvPicPr>
            <a:picLocks noChangeAspect="1"/>
          </p:cNvPicPr>
          <p:nvPr/>
        </p:nvPicPr>
        <p:blipFill>
          <a:blip r:embed="rId4"/>
          <a:stretch>
            <a:fillRect/>
          </a:stretch>
        </p:blipFill>
        <p:spPr>
          <a:xfrm>
            <a:off x="4649830" y="2684940"/>
            <a:ext cx="2959428" cy="1149680"/>
          </a:xfrm>
          <a:prstGeom prst="rect">
            <a:avLst/>
          </a:prstGeom>
        </p:spPr>
      </p:pic>
      <p:sp>
        <p:nvSpPr>
          <p:cNvPr id="5" name="Thought Bubble: Cloud 4">
            <a:extLst>
              <a:ext uri="{FF2B5EF4-FFF2-40B4-BE49-F238E27FC236}">
                <a16:creationId xmlns:a16="http://schemas.microsoft.com/office/drawing/2014/main" id="{908087AC-70A1-4CF3-BD6D-5C189F08D5C7}"/>
              </a:ext>
            </a:extLst>
          </p:cNvPr>
          <p:cNvSpPr/>
          <p:nvPr/>
        </p:nvSpPr>
        <p:spPr>
          <a:xfrm>
            <a:off x="6488418" y="1091820"/>
            <a:ext cx="2241680" cy="1109617"/>
          </a:xfrm>
          <a:prstGeom prst="cloudCallout">
            <a:avLst>
              <a:gd name="adj1" fmla="val -26985"/>
              <a:gd name="adj2" fmla="val 98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These numbers are called scale degrees</a:t>
            </a:r>
          </a:p>
        </p:txBody>
      </p:sp>
      <p:sp>
        <p:nvSpPr>
          <p:cNvPr id="8" name="Thought Bubble: Cloud 7">
            <a:extLst>
              <a:ext uri="{FF2B5EF4-FFF2-40B4-BE49-F238E27FC236}">
                <a16:creationId xmlns:a16="http://schemas.microsoft.com/office/drawing/2014/main" id="{D2A9E1DA-4A1F-44EB-8874-61A47AD4798D}"/>
              </a:ext>
            </a:extLst>
          </p:cNvPr>
          <p:cNvSpPr/>
          <p:nvPr/>
        </p:nvSpPr>
        <p:spPr>
          <a:xfrm>
            <a:off x="8852848" y="708191"/>
            <a:ext cx="2949088" cy="1734862"/>
          </a:xfrm>
          <a:prstGeom prst="cloudCallout">
            <a:avLst>
              <a:gd name="adj1" fmla="val -69406"/>
              <a:gd name="adj2" fmla="val 50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Remember 8 and 1 are the same note </a:t>
            </a:r>
          </a:p>
          <a:p>
            <a:pPr algn="ctr"/>
            <a:r>
              <a:rPr lang="en-AU" dirty="0">
                <a:latin typeface="Agency FB" panose="020B0503020202020204" pitchFamily="34" charset="0"/>
              </a:rPr>
              <a:t>(just an octave apart)</a:t>
            </a:r>
          </a:p>
        </p:txBody>
      </p:sp>
      <p:pic>
        <p:nvPicPr>
          <p:cNvPr id="7" name="Picture 6">
            <a:extLst>
              <a:ext uri="{FF2B5EF4-FFF2-40B4-BE49-F238E27FC236}">
                <a16:creationId xmlns:a16="http://schemas.microsoft.com/office/drawing/2014/main" id="{3ED3AF76-4FDA-41D1-B68F-A82DFC917F3E}"/>
              </a:ext>
            </a:extLst>
          </p:cNvPr>
          <p:cNvPicPr>
            <a:picLocks noChangeAspect="1"/>
          </p:cNvPicPr>
          <p:nvPr/>
        </p:nvPicPr>
        <p:blipFill>
          <a:blip r:embed="rId5"/>
          <a:stretch>
            <a:fillRect/>
          </a:stretch>
        </p:blipFill>
        <p:spPr>
          <a:xfrm>
            <a:off x="4575126" y="4439729"/>
            <a:ext cx="3041748" cy="1109617"/>
          </a:xfrm>
          <a:prstGeom prst="rect">
            <a:avLst/>
          </a:prstGeom>
        </p:spPr>
      </p:pic>
      <p:pic>
        <p:nvPicPr>
          <p:cNvPr id="9" name="Picture 8">
            <a:extLst>
              <a:ext uri="{FF2B5EF4-FFF2-40B4-BE49-F238E27FC236}">
                <a16:creationId xmlns:a16="http://schemas.microsoft.com/office/drawing/2014/main" id="{B4B3336C-38B0-48E9-AAB1-5748BEA1BF40}"/>
              </a:ext>
            </a:extLst>
          </p:cNvPr>
          <p:cNvPicPr>
            <a:picLocks noChangeAspect="1"/>
          </p:cNvPicPr>
          <p:nvPr/>
        </p:nvPicPr>
        <p:blipFill rotWithShape="1">
          <a:blip r:embed="rId6">
            <a:duotone>
              <a:schemeClr val="accent1">
                <a:shade val="45000"/>
                <a:satMod val="135000"/>
              </a:schemeClr>
              <a:prstClr val="white"/>
            </a:duotone>
          </a:blip>
          <a:srcRect l="44925" t="-726" r="2911" b="726"/>
          <a:stretch/>
        </p:blipFill>
        <p:spPr>
          <a:xfrm>
            <a:off x="8334333" y="4366572"/>
            <a:ext cx="3062041" cy="1513339"/>
          </a:xfrm>
          <a:prstGeom prst="rect">
            <a:avLst/>
          </a:prstGeom>
        </p:spPr>
      </p:pic>
      <p:pic>
        <p:nvPicPr>
          <p:cNvPr id="10" name="Picture 9">
            <a:extLst>
              <a:ext uri="{FF2B5EF4-FFF2-40B4-BE49-F238E27FC236}">
                <a16:creationId xmlns:a16="http://schemas.microsoft.com/office/drawing/2014/main" id="{F9890D10-9FE9-43B0-AFD1-0C8DAFD093E8}"/>
              </a:ext>
            </a:extLst>
          </p:cNvPr>
          <p:cNvPicPr>
            <a:picLocks noChangeAspect="1"/>
          </p:cNvPicPr>
          <p:nvPr/>
        </p:nvPicPr>
        <p:blipFill rotWithShape="1">
          <a:blip r:embed="rId6">
            <a:duotone>
              <a:schemeClr val="accent1">
                <a:shade val="45000"/>
                <a:satMod val="135000"/>
              </a:schemeClr>
              <a:prstClr val="white"/>
            </a:duotone>
          </a:blip>
          <a:srcRect l="-54736" t="-9503" r="54736" b="9503"/>
          <a:stretch/>
        </p:blipFill>
        <p:spPr>
          <a:xfrm>
            <a:off x="4649830" y="2926556"/>
            <a:ext cx="6746544" cy="1623701"/>
          </a:xfrm>
          <a:prstGeom prst="rect">
            <a:avLst/>
          </a:prstGeom>
        </p:spPr>
      </p:pic>
      <p:sp>
        <p:nvSpPr>
          <p:cNvPr id="11" name="Rectangle: Single Corner Rounded 10">
            <a:extLst>
              <a:ext uri="{FF2B5EF4-FFF2-40B4-BE49-F238E27FC236}">
                <a16:creationId xmlns:a16="http://schemas.microsoft.com/office/drawing/2014/main" id="{67E20FEA-1026-42F7-8187-E6A14A7D8F35}"/>
              </a:ext>
            </a:extLst>
          </p:cNvPr>
          <p:cNvSpPr/>
          <p:nvPr/>
        </p:nvSpPr>
        <p:spPr>
          <a:xfrm>
            <a:off x="10424966" y="4550257"/>
            <a:ext cx="1153763" cy="483503"/>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More examples</a:t>
            </a:r>
          </a:p>
        </p:txBody>
      </p:sp>
      <p:sp>
        <p:nvSpPr>
          <p:cNvPr id="14" name="Rectangle 13">
            <a:extLst>
              <a:ext uri="{FF2B5EF4-FFF2-40B4-BE49-F238E27FC236}">
                <a16:creationId xmlns:a16="http://schemas.microsoft.com/office/drawing/2014/main" id="{2B63B820-DEBB-40B6-A8D3-1778764D2D09}"/>
              </a:ext>
            </a:extLst>
          </p:cNvPr>
          <p:cNvSpPr/>
          <p:nvPr/>
        </p:nvSpPr>
        <p:spPr>
          <a:xfrm>
            <a:off x="476552" y="5238611"/>
            <a:ext cx="1527437" cy="961402"/>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AU" sz="1200" dirty="0">
                <a:latin typeface="Arial" panose="020B0604020202020204" pitchFamily="34" charset="0"/>
                <a:cs typeface="Arial" panose="020B0604020202020204" pitchFamily="34" charset="0"/>
              </a:rPr>
              <a:t>Listen to the </a:t>
            </a:r>
          </a:p>
          <a:p>
            <a:pPr algn="ctr"/>
            <a:r>
              <a:rPr lang="en-AU" sz="1200" dirty="0">
                <a:latin typeface="Arial" panose="020B0604020202020204" pitchFamily="34" charset="0"/>
                <a:cs typeface="Arial" panose="020B0604020202020204" pitchFamily="34" charset="0"/>
              </a:rPr>
              <a:t>G Major Pentatonic</a:t>
            </a:r>
          </a:p>
        </p:txBody>
      </p:sp>
      <p:pic>
        <p:nvPicPr>
          <p:cNvPr id="13" name="major pentatonic">
            <a:hlinkClick r:id="" action="ppaction://media"/>
            <a:extLst>
              <a:ext uri="{FF2B5EF4-FFF2-40B4-BE49-F238E27FC236}">
                <a16:creationId xmlns:a16="http://schemas.microsoft.com/office/drawing/2014/main" id="{29BEDE4C-7F40-4578-BC0A-BAB90AEFEF1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7070" y="5729994"/>
            <a:ext cx="406400" cy="406400"/>
          </a:xfrm>
          <a:prstGeom prst="rect">
            <a:avLst/>
          </a:prstGeom>
        </p:spPr>
      </p:pic>
    </p:spTree>
    <p:extLst>
      <p:ext uri="{BB962C8B-B14F-4D97-AF65-F5344CB8AC3E}">
        <p14:creationId xmlns:p14="http://schemas.microsoft.com/office/powerpoint/2010/main" val="315073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4CF67-97AD-4141-9FB3-B11E980B813C}"/>
              </a:ext>
            </a:extLst>
          </p:cNvPr>
          <p:cNvSpPr>
            <a:spLocks noGrp="1"/>
          </p:cNvSpPr>
          <p:nvPr>
            <p:ph sz="quarter" idx="13"/>
          </p:nvPr>
        </p:nvSpPr>
        <p:spPr>
          <a:xfrm>
            <a:off x="716172" y="1000084"/>
            <a:ext cx="10394707" cy="3839083"/>
          </a:xfrm>
        </p:spPr>
        <p:txBody>
          <a:bodyPr>
            <a:normAutofit lnSpcReduction="10000"/>
          </a:bodyPr>
          <a:lstStyle/>
          <a:p>
            <a:r>
              <a:rPr lang="en-AU" dirty="0">
                <a:latin typeface="Arial" panose="020B0604020202020204" pitchFamily="34" charset="0"/>
                <a:cs typeface="Arial" panose="020B0604020202020204" pitchFamily="34" charset="0"/>
              </a:rPr>
              <a:t>Step 1:  Write the major relative pentatonic</a:t>
            </a:r>
          </a:p>
          <a:p>
            <a:r>
              <a:rPr lang="en-AU" dirty="0">
                <a:latin typeface="Arial" panose="020B0604020202020204" pitchFamily="34" charset="0"/>
                <a:cs typeface="Arial" panose="020B0604020202020204" pitchFamily="34" charset="0"/>
              </a:rPr>
              <a:t>Step 2: Rearrange to start on the minor</a:t>
            </a: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solidFill>
                  <a:schemeClr val="accent1"/>
                </a:solidFill>
                <a:latin typeface="Arial" panose="020B0604020202020204" pitchFamily="34" charset="0"/>
                <a:cs typeface="Arial" panose="020B0604020202020204" pitchFamily="34" charset="0"/>
              </a:rPr>
              <a:t>Example: E Minor pentatonic</a:t>
            </a:r>
          </a:p>
          <a:p>
            <a:pPr marL="0" indent="0">
              <a:buNone/>
            </a:pPr>
            <a:r>
              <a:rPr lang="en-AU" dirty="0">
                <a:latin typeface="Arial" panose="020B0604020202020204" pitchFamily="34" charset="0"/>
                <a:cs typeface="Arial" panose="020B0604020202020204" pitchFamily="34" charset="0"/>
              </a:rPr>
              <a:t>Step 1: Write G Major pentatonic</a:t>
            </a:r>
          </a:p>
          <a:p>
            <a:pPr marL="0" indent="0">
              <a:buNone/>
            </a:pPr>
            <a:r>
              <a:rPr lang="en-AU" dirty="0">
                <a:latin typeface="Arial" panose="020B0604020202020204" pitchFamily="34" charset="0"/>
                <a:cs typeface="Arial" panose="020B0604020202020204" pitchFamily="34" charset="0"/>
              </a:rPr>
              <a:t>               G  A  B  D  E  G</a:t>
            </a:r>
          </a:p>
          <a:p>
            <a:pPr marL="0" indent="0">
              <a:buNone/>
            </a:pPr>
            <a:r>
              <a:rPr lang="en-AU" dirty="0">
                <a:latin typeface="Arial" panose="020B0604020202020204" pitchFamily="34" charset="0"/>
                <a:cs typeface="Arial" panose="020B0604020202020204" pitchFamily="34" charset="0"/>
              </a:rPr>
              <a:t>STEP 2: re-arrange starting on E</a:t>
            </a:r>
          </a:p>
          <a:p>
            <a:pPr marL="0" indent="0">
              <a:buNone/>
            </a:pPr>
            <a:r>
              <a:rPr lang="en-AU" dirty="0">
                <a:latin typeface="Arial" panose="020B0604020202020204" pitchFamily="34" charset="0"/>
                <a:cs typeface="Arial" panose="020B0604020202020204" pitchFamily="34" charset="0"/>
              </a:rPr>
              <a:t>           E  G  A  b  D  E</a:t>
            </a:r>
          </a:p>
        </p:txBody>
      </p:sp>
      <p:sp>
        <p:nvSpPr>
          <p:cNvPr id="2" name="Title 1">
            <a:extLst>
              <a:ext uri="{FF2B5EF4-FFF2-40B4-BE49-F238E27FC236}">
                <a16:creationId xmlns:a16="http://schemas.microsoft.com/office/drawing/2014/main" id="{A35EC1B4-133D-4270-A56F-C0E60AE2D6E2}"/>
              </a:ext>
            </a:extLst>
          </p:cNvPr>
          <p:cNvSpPr>
            <a:spLocks noGrp="1"/>
          </p:cNvSpPr>
          <p:nvPr>
            <p:ph type="title"/>
          </p:nvPr>
        </p:nvSpPr>
        <p:spPr>
          <a:xfrm>
            <a:off x="685800" y="99204"/>
            <a:ext cx="10396882" cy="1151965"/>
          </a:xfrm>
        </p:spPr>
        <p:txBody>
          <a:bodyPr/>
          <a:lstStyle/>
          <a:p>
            <a:r>
              <a:rPr lang="en-AU" dirty="0"/>
              <a:t>MINOR Pentatonic Scale </a:t>
            </a:r>
          </a:p>
        </p:txBody>
      </p:sp>
      <p:sp>
        <p:nvSpPr>
          <p:cNvPr id="8" name="Thought Bubble: Cloud 7">
            <a:extLst>
              <a:ext uri="{FF2B5EF4-FFF2-40B4-BE49-F238E27FC236}">
                <a16:creationId xmlns:a16="http://schemas.microsoft.com/office/drawing/2014/main" id="{D2A9E1DA-4A1F-44EB-8874-61A47AD4798D}"/>
              </a:ext>
            </a:extLst>
          </p:cNvPr>
          <p:cNvSpPr/>
          <p:nvPr/>
        </p:nvSpPr>
        <p:spPr>
          <a:xfrm>
            <a:off x="7629177" y="245551"/>
            <a:ext cx="3467603" cy="2173164"/>
          </a:xfrm>
          <a:prstGeom prst="cloudCallout">
            <a:avLst>
              <a:gd name="adj1" fmla="val -69406"/>
              <a:gd name="adj2" fmla="val 50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Relative = the keys share the same key signature.</a:t>
            </a:r>
          </a:p>
          <a:p>
            <a:pPr algn="ctr"/>
            <a:r>
              <a:rPr lang="en-AU" dirty="0">
                <a:latin typeface="Agency FB" panose="020B0503020202020204" pitchFamily="34" charset="0"/>
              </a:rPr>
              <a:t>IE) G Major and E minor both have an F# in their key signature</a:t>
            </a:r>
          </a:p>
        </p:txBody>
      </p:sp>
      <p:pic>
        <p:nvPicPr>
          <p:cNvPr id="7" name="Picture 6">
            <a:extLst>
              <a:ext uri="{FF2B5EF4-FFF2-40B4-BE49-F238E27FC236}">
                <a16:creationId xmlns:a16="http://schemas.microsoft.com/office/drawing/2014/main" id="{3ED3AF76-4FDA-41D1-B68F-A82DFC917F3E}"/>
              </a:ext>
            </a:extLst>
          </p:cNvPr>
          <p:cNvPicPr>
            <a:picLocks noChangeAspect="1"/>
          </p:cNvPicPr>
          <p:nvPr/>
        </p:nvPicPr>
        <p:blipFill>
          <a:blip r:embed="rId4"/>
          <a:stretch>
            <a:fillRect/>
          </a:stretch>
        </p:blipFill>
        <p:spPr>
          <a:xfrm>
            <a:off x="5740175" y="3096636"/>
            <a:ext cx="2292043" cy="836128"/>
          </a:xfrm>
          <a:prstGeom prst="rect">
            <a:avLst/>
          </a:prstGeom>
        </p:spPr>
      </p:pic>
      <p:pic>
        <p:nvPicPr>
          <p:cNvPr id="12" name="Picture 11">
            <a:extLst>
              <a:ext uri="{FF2B5EF4-FFF2-40B4-BE49-F238E27FC236}">
                <a16:creationId xmlns:a16="http://schemas.microsoft.com/office/drawing/2014/main" id="{FBFDC0A4-B087-41E6-B2F7-98FAAC98CFD9}"/>
              </a:ext>
            </a:extLst>
          </p:cNvPr>
          <p:cNvPicPr>
            <a:picLocks noChangeAspect="1"/>
          </p:cNvPicPr>
          <p:nvPr/>
        </p:nvPicPr>
        <p:blipFill>
          <a:blip r:embed="rId5"/>
          <a:stretch>
            <a:fillRect/>
          </a:stretch>
        </p:blipFill>
        <p:spPr>
          <a:xfrm>
            <a:off x="685800" y="4839167"/>
            <a:ext cx="3986632" cy="1378356"/>
          </a:xfrm>
          <a:prstGeom prst="rect">
            <a:avLst/>
          </a:prstGeom>
        </p:spPr>
      </p:pic>
      <p:pic>
        <p:nvPicPr>
          <p:cNvPr id="13" name="Picture 12">
            <a:extLst>
              <a:ext uri="{FF2B5EF4-FFF2-40B4-BE49-F238E27FC236}">
                <a16:creationId xmlns:a16="http://schemas.microsoft.com/office/drawing/2014/main" id="{8EA388B6-6F26-4002-8B6D-557770080D22}"/>
              </a:ext>
            </a:extLst>
          </p:cNvPr>
          <p:cNvPicPr>
            <a:picLocks noChangeAspect="1"/>
          </p:cNvPicPr>
          <p:nvPr/>
        </p:nvPicPr>
        <p:blipFill>
          <a:blip r:embed="rId6"/>
          <a:stretch>
            <a:fillRect/>
          </a:stretch>
        </p:blipFill>
        <p:spPr>
          <a:xfrm>
            <a:off x="5740175" y="3923701"/>
            <a:ext cx="2297636" cy="1054070"/>
          </a:xfrm>
          <a:prstGeom prst="rect">
            <a:avLst/>
          </a:prstGeom>
        </p:spPr>
      </p:pic>
      <p:sp>
        <p:nvSpPr>
          <p:cNvPr id="11" name="Rectangle: Single Corner Rounded 10">
            <a:extLst>
              <a:ext uri="{FF2B5EF4-FFF2-40B4-BE49-F238E27FC236}">
                <a16:creationId xmlns:a16="http://schemas.microsoft.com/office/drawing/2014/main" id="{67E20FEA-1026-42F7-8187-E6A14A7D8F35}"/>
              </a:ext>
            </a:extLst>
          </p:cNvPr>
          <p:cNvSpPr/>
          <p:nvPr/>
        </p:nvSpPr>
        <p:spPr>
          <a:xfrm>
            <a:off x="7540779" y="3628520"/>
            <a:ext cx="2666663" cy="78642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Notice how G major pentatonic and E minor pentatonic have the same notes </a:t>
            </a:r>
          </a:p>
        </p:txBody>
      </p:sp>
      <p:pic>
        <p:nvPicPr>
          <p:cNvPr id="14" name="Picture 13">
            <a:extLst>
              <a:ext uri="{FF2B5EF4-FFF2-40B4-BE49-F238E27FC236}">
                <a16:creationId xmlns:a16="http://schemas.microsoft.com/office/drawing/2014/main" id="{048915DF-49B1-41CC-A9D9-F8A1B761CFC7}"/>
              </a:ext>
            </a:extLst>
          </p:cNvPr>
          <p:cNvPicPr>
            <a:picLocks noChangeAspect="1"/>
          </p:cNvPicPr>
          <p:nvPr/>
        </p:nvPicPr>
        <p:blipFill>
          <a:blip r:embed="rId7"/>
          <a:stretch>
            <a:fillRect/>
          </a:stretch>
        </p:blipFill>
        <p:spPr>
          <a:xfrm>
            <a:off x="7951655" y="5265869"/>
            <a:ext cx="3672368" cy="1009379"/>
          </a:xfrm>
          <a:prstGeom prst="rect">
            <a:avLst/>
          </a:prstGeom>
        </p:spPr>
      </p:pic>
      <p:sp>
        <p:nvSpPr>
          <p:cNvPr id="17" name="Rectangle: Single Corner Rounded 16">
            <a:extLst>
              <a:ext uri="{FF2B5EF4-FFF2-40B4-BE49-F238E27FC236}">
                <a16:creationId xmlns:a16="http://schemas.microsoft.com/office/drawing/2014/main" id="{F9299670-066C-4A83-A114-C957CA4C5743}"/>
              </a:ext>
            </a:extLst>
          </p:cNvPr>
          <p:cNvSpPr/>
          <p:nvPr/>
        </p:nvSpPr>
        <p:spPr>
          <a:xfrm>
            <a:off x="6619729" y="5346833"/>
            <a:ext cx="1412489" cy="78642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Other examples</a:t>
            </a:r>
          </a:p>
        </p:txBody>
      </p:sp>
      <p:pic>
        <p:nvPicPr>
          <p:cNvPr id="18" name="Picture 17" descr="A picture containing text, map&#10;&#10;Description automatically generated">
            <a:extLst>
              <a:ext uri="{FF2B5EF4-FFF2-40B4-BE49-F238E27FC236}">
                <a16:creationId xmlns:a16="http://schemas.microsoft.com/office/drawing/2014/main" id="{B83E8CC2-0DF0-4FD3-A401-49340B116790}"/>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51724" t="5753" r="17889" b="68426"/>
          <a:stretch/>
        </p:blipFill>
        <p:spPr>
          <a:xfrm>
            <a:off x="10207442" y="1330252"/>
            <a:ext cx="1187866" cy="10093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ectangle 18">
            <a:extLst>
              <a:ext uri="{FF2B5EF4-FFF2-40B4-BE49-F238E27FC236}">
                <a16:creationId xmlns:a16="http://schemas.microsoft.com/office/drawing/2014/main" id="{D3F61618-7139-4767-A961-C495DAEE97D9}"/>
              </a:ext>
            </a:extLst>
          </p:cNvPr>
          <p:cNvSpPr/>
          <p:nvPr/>
        </p:nvSpPr>
        <p:spPr>
          <a:xfrm>
            <a:off x="4826361" y="5246160"/>
            <a:ext cx="1527437" cy="961402"/>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AU" sz="1200" dirty="0">
                <a:latin typeface="Arial" panose="020B0604020202020204" pitchFamily="34" charset="0"/>
                <a:cs typeface="Arial" panose="020B0604020202020204" pitchFamily="34" charset="0"/>
              </a:rPr>
              <a:t>Listen to the </a:t>
            </a:r>
          </a:p>
          <a:p>
            <a:pPr algn="ctr"/>
            <a:r>
              <a:rPr lang="en-AU" sz="1200" dirty="0">
                <a:latin typeface="Arial" panose="020B0604020202020204" pitchFamily="34" charset="0"/>
                <a:cs typeface="Arial" panose="020B0604020202020204" pitchFamily="34" charset="0"/>
              </a:rPr>
              <a:t>E Minor Pentatonic</a:t>
            </a:r>
          </a:p>
        </p:txBody>
      </p:sp>
      <p:pic>
        <p:nvPicPr>
          <p:cNvPr id="20" name="minor pentatonic">
            <a:hlinkClick r:id="" action="ppaction://media"/>
            <a:extLst>
              <a:ext uri="{FF2B5EF4-FFF2-40B4-BE49-F238E27FC236}">
                <a16:creationId xmlns:a16="http://schemas.microsoft.com/office/drawing/2014/main" id="{B8F07C85-DF59-46A6-A464-01CF2E03643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414401" y="5726861"/>
            <a:ext cx="406400" cy="406400"/>
          </a:xfrm>
          <a:prstGeom prst="rect">
            <a:avLst/>
          </a:prstGeom>
        </p:spPr>
      </p:pic>
    </p:spTree>
    <p:extLst>
      <p:ext uri="{BB962C8B-B14F-4D97-AF65-F5344CB8AC3E}">
        <p14:creationId xmlns:p14="http://schemas.microsoft.com/office/powerpoint/2010/main" val="26693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3"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4CF67-97AD-4141-9FB3-B11E980B813C}"/>
              </a:ext>
            </a:extLst>
          </p:cNvPr>
          <p:cNvSpPr>
            <a:spLocks noGrp="1"/>
          </p:cNvSpPr>
          <p:nvPr>
            <p:ph sz="quarter" idx="13"/>
          </p:nvPr>
        </p:nvSpPr>
        <p:spPr>
          <a:xfrm>
            <a:off x="716172" y="1000084"/>
            <a:ext cx="10394707" cy="3839083"/>
          </a:xfrm>
        </p:spPr>
        <p:txBody>
          <a:bodyPr>
            <a:normAutofit lnSpcReduction="10000"/>
          </a:bodyPr>
          <a:lstStyle/>
          <a:p>
            <a:r>
              <a:rPr lang="en-AU" dirty="0">
                <a:latin typeface="Arial" panose="020B0604020202020204" pitchFamily="34" charset="0"/>
                <a:cs typeface="Arial" panose="020B0604020202020204" pitchFamily="34" charset="0"/>
              </a:rPr>
              <a:t>Step 1:  Write the Minor Pentatonic</a:t>
            </a:r>
          </a:p>
          <a:p>
            <a:r>
              <a:rPr lang="en-AU" dirty="0">
                <a:latin typeface="Arial" panose="020B0604020202020204" pitchFamily="34" charset="0"/>
                <a:cs typeface="Arial" panose="020B0604020202020204" pitchFamily="34" charset="0"/>
              </a:rPr>
              <a:t>Step 2:  Add a  Sharp 4</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or Flat 5</a:t>
            </a:r>
            <a:r>
              <a:rPr lang="en-AU" baseline="30000" dirty="0">
                <a:latin typeface="Arial" panose="020B0604020202020204" pitchFamily="34" charset="0"/>
                <a:cs typeface="Arial" panose="020B0604020202020204" pitchFamily="34" charset="0"/>
              </a:rPr>
              <a:t>th</a:t>
            </a:r>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pPr marL="0" indent="0">
              <a:buNone/>
            </a:pPr>
            <a:r>
              <a:rPr lang="en-AU" dirty="0">
                <a:solidFill>
                  <a:schemeClr val="accent1"/>
                </a:solidFill>
                <a:latin typeface="Arial" panose="020B0604020202020204" pitchFamily="34" charset="0"/>
                <a:cs typeface="Arial" panose="020B0604020202020204" pitchFamily="34" charset="0"/>
              </a:rPr>
              <a:t>Example: E Blues </a:t>
            </a:r>
          </a:p>
          <a:p>
            <a:pPr marL="0" indent="0">
              <a:buNone/>
            </a:pPr>
            <a:r>
              <a:rPr lang="en-AU" dirty="0">
                <a:latin typeface="Arial" panose="020B0604020202020204" pitchFamily="34" charset="0"/>
                <a:cs typeface="Arial" panose="020B0604020202020204" pitchFamily="34" charset="0"/>
              </a:rPr>
              <a:t>Step 1: Write E minor pentatonic</a:t>
            </a:r>
          </a:p>
          <a:p>
            <a:pPr marL="0" indent="0">
              <a:buNone/>
            </a:pPr>
            <a:r>
              <a:rPr lang="en-AU" dirty="0">
                <a:latin typeface="Arial" panose="020B0604020202020204" pitchFamily="34" charset="0"/>
                <a:cs typeface="Arial" panose="020B0604020202020204" pitchFamily="34" charset="0"/>
              </a:rPr>
              <a:t>                E  G  A  b  D  E</a:t>
            </a:r>
          </a:p>
          <a:p>
            <a:pPr marL="0" indent="0">
              <a:buNone/>
            </a:pPr>
            <a:r>
              <a:rPr lang="en-AU" dirty="0">
                <a:latin typeface="Arial" panose="020B0604020202020204" pitchFamily="34" charset="0"/>
                <a:cs typeface="Arial" panose="020B0604020202020204" pitchFamily="34" charset="0"/>
              </a:rPr>
              <a:t>STEP 2: Add a sharp 4 or flat 5 </a:t>
            </a:r>
          </a:p>
          <a:p>
            <a:pPr marL="0" indent="0">
              <a:buNone/>
            </a:pPr>
            <a:r>
              <a:rPr lang="en-AU" cap="none" dirty="0">
                <a:latin typeface="Arial" panose="020B0604020202020204" pitchFamily="34" charset="0"/>
                <a:cs typeface="Arial" panose="020B0604020202020204" pitchFamily="34" charset="0"/>
              </a:rPr>
              <a:t>(count the number of notes that are there, not the scale degrees)</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35EC1B4-133D-4270-A56F-C0E60AE2D6E2}"/>
              </a:ext>
            </a:extLst>
          </p:cNvPr>
          <p:cNvSpPr>
            <a:spLocks noGrp="1"/>
          </p:cNvSpPr>
          <p:nvPr>
            <p:ph type="title"/>
          </p:nvPr>
        </p:nvSpPr>
        <p:spPr>
          <a:xfrm>
            <a:off x="685800" y="99204"/>
            <a:ext cx="10396882" cy="1151965"/>
          </a:xfrm>
        </p:spPr>
        <p:txBody>
          <a:bodyPr/>
          <a:lstStyle/>
          <a:p>
            <a:r>
              <a:rPr lang="en-AU" dirty="0"/>
              <a:t>Blues scale </a:t>
            </a:r>
          </a:p>
        </p:txBody>
      </p:sp>
      <p:sp>
        <p:nvSpPr>
          <p:cNvPr id="8" name="Thought Bubble: Cloud 7">
            <a:extLst>
              <a:ext uri="{FF2B5EF4-FFF2-40B4-BE49-F238E27FC236}">
                <a16:creationId xmlns:a16="http://schemas.microsoft.com/office/drawing/2014/main" id="{D2A9E1DA-4A1F-44EB-8874-61A47AD4798D}"/>
              </a:ext>
            </a:extLst>
          </p:cNvPr>
          <p:cNvSpPr/>
          <p:nvPr/>
        </p:nvSpPr>
        <p:spPr>
          <a:xfrm>
            <a:off x="9276461" y="269889"/>
            <a:ext cx="2525476" cy="2221210"/>
          </a:xfrm>
          <a:prstGeom prst="cloudCallout">
            <a:avLst>
              <a:gd name="adj1" fmla="val -69406"/>
              <a:gd name="adj2" fmla="val 50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Enharmonic = two different ways of spelling notes </a:t>
            </a:r>
          </a:p>
          <a:p>
            <a:pPr algn="ctr"/>
            <a:r>
              <a:rPr lang="en-AU" dirty="0">
                <a:latin typeface="Agency FB" panose="020B0503020202020204" pitchFamily="34" charset="0"/>
              </a:rPr>
              <a:t>such as </a:t>
            </a:r>
          </a:p>
          <a:p>
            <a:pPr algn="ctr"/>
            <a:r>
              <a:rPr lang="en-AU" dirty="0">
                <a:latin typeface="Agency FB" panose="020B0503020202020204" pitchFamily="34" charset="0"/>
              </a:rPr>
              <a:t>A sharp and B flat</a:t>
            </a:r>
          </a:p>
        </p:txBody>
      </p:sp>
      <p:pic>
        <p:nvPicPr>
          <p:cNvPr id="13" name="Picture 12">
            <a:extLst>
              <a:ext uri="{FF2B5EF4-FFF2-40B4-BE49-F238E27FC236}">
                <a16:creationId xmlns:a16="http://schemas.microsoft.com/office/drawing/2014/main" id="{8EA388B6-6F26-4002-8B6D-557770080D22}"/>
              </a:ext>
            </a:extLst>
          </p:cNvPr>
          <p:cNvPicPr>
            <a:picLocks noChangeAspect="1"/>
          </p:cNvPicPr>
          <p:nvPr/>
        </p:nvPicPr>
        <p:blipFill rotWithShape="1">
          <a:blip r:embed="rId4"/>
          <a:srcRect b="18584"/>
          <a:stretch/>
        </p:blipFill>
        <p:spPr>
          <a:xfrm>
            <a:off x="5669065" y="2901965"/>
            <a:ext cx="2297636" cy="858185"/>
          </a:xfrm>
          <a:prstGeom prst="rect">
            <a:avLst/>
          </a:prstGeom>
        </p:spPr>
      </p:pic>
      <p:sp>
        <p:nvSpPr>
          <p:cNvPr id="11" name="Rectangle: Single Corner Rounded 10">
            <a:extLst>
              <a:ext uri="{FF2B5EF4-FFF2-40B4-BE49-F238E27FC236}">
                <a16:creationId xmlns:a16="http://schemas.microsoft.com/office/drawing/2014/main" id="{67E20FEA-1026-42F7-8187-E6A14A7D8F35}"/>
              </a:ext>
            </a:extLst>
          </p:cNvPr>
          <p:cNvSpPr/>
          <p:nvPr/>
        </p:nvSpPr>
        <p:spPr>
          <a:xfrm>
            <a:off x="8348357" y="3429000"/>
            <a:ext cx="2666663" cy="78642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Notice how the blues scale only has ONE NOTE different to the E Minor Pentatonic</a:t>
            </a:r>
          </a:p>
        </p:txBody>
      </p:sp>
      <p:sp>
        <p:nvSpPr>
          <p:cNvPr id="17" name="Rectangle: Single Corner Rounded 16">
            <a:extLst>
              <a:ext uri="{FF2B5EF4-FFF2-40B4-BE49-F238E27FC236}">
                <a16:creationId xmlns:a16="http://schemas.microsoft.com/office/drawing/2014/main" id="{F9299670-066C-4A83-A114-C957CA4C5743}"/>
              </a:ext>
            </a:extLst>
          </p:cNvPr>
          <p:cNvSpPr/>
          <p:nvPr/>
        </p:nvSpPr>
        <p:spPr>
          <a:xfrm>
            <a:off x="5177997" y="4910998"/>
            <a:ext cx="491068" cy="49994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OR</a:t>
            </a:r>
          </a:p>
        </p:txBody>
      </p:sp>
      <p:pic>
        <p:nvPicPr>
          <p:cNvPr id="4" name="Picture 3">
            <a:extLst>
              <a:ext uri="{FF2B5EF4-FFF2-40B4-BE49-F238E27FC236}">
                <a16:creationId xmlns:a16="http://schemas.microsoft.com/office/drawing/2014/main" id="{9C12E1A9-0BC3-4957-88DC-C4B541A3CC57}"/>
              </a:ext>
            </a:extLst>
          </p:cNvPr>
          <p:cNvPicPr>
            <a:picLocks noChangeAspect="1"/>
          </p:cNvPicPr>
          <p:nvPr/>
        </p:nvPicPr>
        <p:blipFill>
          <a:blip r:embed="rId5"/>
          <a:stretch>
            <a:fillRect/>
          </a:stretch>
        </p:blipFill>
        <p:spPr>
          <a:xfrm>
            <a:off x="795796" y="4789959"/>
            <a:ext cx="4246433" cy="1297521"/>
          </a:xfrm>
          <a:prstGeom prst="rect">
            <a:avLst/>
          </a:prstGeom>
        </p:spPr>
      </p:pic>
      <p:pic>
        <p:nvPicPr>
          <p:cNvPr id="5" name="Picture 4">
            <a:extLst>
              <a:ext uri="{FF2B5EF4-FFF2-40B4-BE49-F238E27FC236}">
                <a16:creationId xmlns:a16="http://schemas.microsoft.com/office/drawing/2014/main" id="{EC9202A7-71DE-44E6-8919-DD7875581170}"/>
              </a:ext>
            </a:extLst>
          </p:cNvPr>
          <p:cNvPicPr>
            <a:picLocks noChangeAspect="1"/>
          </p:cNvPicPr>
          <p:nvPr/>
        </p:nvPicPr>
        <p:blipFill>
          <a:blip r:embed="rId6"/>
          <a:stretch>
            <a:fillRect/>
          </a:stretch>
        </p:blipFill>
        <p:spPr>
          <a:xfrm>
            <a:off x="5804833" y="4723319"/>
            <a:ext cx="3588387" cy="1473802"/>
          </a:xfrm>
          <a:prstGeom prst="rect">
            <a:avLst/>
          </a:prstGeom>
        </p:spPr>
      </p:pic>
      <p:sp>
        <p:nvSpPr>
          <p:cNvPr id="15" name="Rectangle: Single Corner Rounded 14">
            <a:extLst>
              <a:ext uri="{FF2B5EF4-FFF2-40B4-BE49-F238E27FC236}">
                <a16:creationId xmlns:a16="http://schemas.microsoft.com/office/drawing/2014/main" id="{B65545B8-CD21-46A3-9E32-04D09CF3100A}"/>
              </a:ext>
            </a:extLst>
          </p:cNvPr>
          <p:cNvSpPr/>
          <p:nvPr/>
        </p:nvSpPr>
        <p:spPr>
          <a:xfrm>
            <a:off x="2354365" y="5853658"/>
            <a:ext cx="747757" cy="49994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sharp4</a:t>
            </a:r>
          </a:p>
        </p:txBody>
      </p:sp>
      <p:sp>
        <p:nvSpPr>
          <p:cNvPr id="16" name="Rectangle: Single Corner Rounded 15">
            <a:extLst>
              <a:ext uri="{FF2B5EF4-FFF2-40B4-BE49-F238E27FC236}">
                <a16:creationId xmlns:a16="http://schemas.microsoft.com/office/drawing/2014/main" id="{AEB76C4F-837D-45A4-830A-66B03A1A1B11}"/>
              </a:ext>
            </a:extLst>
          </p:cNvPr>
          <p:cNvSpPr/>
          <p:nvPr/>
        </p:nvSpPr>
        <p:spPr>
          <a:xfrm>
            <a:off x="7144284" y="5853658"/>
            <a:ext cx="602834" cy="49994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flat5</a:t>
            </a:r>
          </a:p>
        </p:txBody>
      </p:sp>
      <p:sp>
        <p:nvSpPr>
          <p:cNvPr id="18" name="Thought Bubble: Cloud 17">
            <a:extLst>
              <a:ext uri="{FF2B5EF4-FFF2-40B4-BE49-F238E27FC236}">
                <a16:creationId xmlns:a16="http://schemas.microsoft.com/office/drawing/2014/main" id="{7F7C1858-0C00-4163-B90F-38DDCDF1C862}"/>
              </a:ext>
            </a:extLst>
          </p:cNvPr>
          <p:cNvSpPr/>
          <p:nvPr/>
        </p:nvSpPr>
        <p:spPr>
          <a:xfrm>
            <a:off x="6439256" y="196553"/>
            <a:ext cx="2888479" cy="2294545"/>
          </a:xfrm>
          <a:prstGeom prst="cloudCallout">
            <a:avLst>
              <a:gd name="adj1" fmla="val -64340"/>
              <a:gd name="adj2" fmla="val 20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atin typeface="Agency FB" panose="020B0503020202020204" pitchFamily="34" charset="0"/>
              </a:rPr>
              <a:t>Sharp 4 means raise the fourth.  Flat 5 means lower the 5</a:t>
            </a:r>
            <a:r>
              <a:rPr lang="en-AU" baseline="30000" dirty="0">
                <a:latin typeface="Agency FB" panose="020B0503020202020204" pitchFamily="34" charset="0"/>
              </a:rPr>
              <a:t>th.</a:t>
            </a:r>
          </a:p>
          <a:p>
            <a:pPr algn="ctr"/>
            <a:r>
              <a:rPr lang="en-AU" baseline="30000" dirty="0">
                <a:latin typeface="Agency FB" panose="020B0503020202020204" pitchFamily="34" charset="0"/>
              </a:rPr>
              <a:t>Because sometimes it will already been sharp/flat so you would need to use accidentals such as naturals or double sharps/flats.</a:t>
            </a:r>
            <a:endParaRPr lang="en-AU" dirty="0">
              <a:latin typeface="Agency FB" panose="020B0503020202020204" pitchFamily="34" charset="0"/>
            </a:endParaRPr>
          </a:p>
        </p:txBody>
      </p:sp>
      <p:cxnSp>
        <p:nvCxnSpPr>
          <p:cNvPr id="9" name="Straight Arrow Connector 8">
            <a:extLst>
              <a:ext uri="{FF2B5EF4-FFF2-40B4-BE49-F238E27FC236}">
                <a16:creationId xmlns:a16="http://schemas.microsoft.com/office/drawing/2014/main" id="{A1B62BB2-197B-46E6-B7E5-FDDC5368421B}"/>
              </a:ext>
            </a:extLst>
          </p:cNvPr>
          <p:cNvCxnSpPr/>
          <p:nvPr/>
        </p:nvCxnSpPr>
        <p:spPr>
          <a:xfrm flipV="1">
            <a:off x="2728243" y="5815413"/>
            <a:ext cx="0" cy="2050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1E47CA21-EA48-4AA0-AE1F-F9D26ADF53C7}"/>
              </a:ext>
            </a:extLst>
          </p:cNvPr>
          <p:cNvCxnSpPr/>
          <p:nvPr/>
        </p:nvCxnSpPr>
        <p:spPr>
          <a:xfrm flipV="1">
            <a:off x="7445701" y="5815413"/>
            <a:ext cx="0" cy="2050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Rectangle 19">
            <a:extLst>
              <a:ext uri="{FF2B5EF4-FFF2-40B4-BE49-F238E27FC236}">
                <a16:creationId xmlns:a16="http://schemas.microsoft.com/office/drawing/2014/main" id="{E93004AC-CC3E-4D9F-A07C-FCC1E2838268}"/>
              </a:ext>
            </a:extLst>
          </p:cNvPr>
          <p:cNvSpPr/>
          <p:nvPr/>
        </p:nvSpPr>
        <p:spPr>
          <a:xfrm>
            <a:off x="9726894" y="4994084"/>
            <a:ext cx="1527437" cy="961402"/>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AU" sz="1200" dirty="0">
                <a:latin typeface="Arial" panose="020B0604020202020204" pitchFamily="34" charset="0"/>
                <a:cs typeface="Arial" panose="020B0604020202020204" pitchFamily="34" charset="0"/>
              </a:rPr>
              <a:t>Listen to the </a:t>
            </a:r>
          </a:p>
          <a:p>
            <a:pPr algn="ctr"/>
            <a:r>
              <a:rPr lang="en-AU" sz="1200" dirty="0">
                <a:latin typeface="Arial" panose="020B0604020202020204" pitchFamily="34" charset="0"/>
                <a:cs typeface="Arial" panose="020B0604020202020204" pitchFamily="34" charset="0"/>
              </a:rPr>
              <a:t>E Blues Scale</a:t>
            </a:r>
          </a:p>
        </p:txBody>
      </p:sp>
      <p:pic>
        <p:nvPicPr>
          <p:cNvPr id="10" name="E blues scale">
            <a:hlinkClick r:id="" action="ppaction://media"/>
            <a:extLst>
              <a:ext uri="{FF2B5EF4-FFF2-40B4-BE49-F238E27FC236}">
                <a16:creationId xmlns:a16="http://schemas.microsoft.com/office/drawing/2014/main" id="{7FFB3953-6C2D-4CD0-A843-841D918CA7D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75069" y="5475926"/>
            <a:ext cx="406400" cy="406400"/>
          </a:xfrm>
          <a:prstGeom prst="rect">
            <a:avLst/>
          </a:prstGeom>
        </p:spPr>
      </p:pic>
    </p:spTree>
    <p:extLst>
      <p:ext uri="{BB962C8B-B14F-4D97-AF65-F5344CB8AC3E}">
        <p14:creationId xmlns:p14="http://schemas.microsoft.com/office/powerpoint/2010/main" val="32889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1">
                <a:shade val="48000"/>
                <a:satMod val="110000"/>
                <a:lumMod val="40000"/>
              </a:schemeClr>
              <a:schemeClr val="bg1">
                <a:tint val="90000"/>
                <a:lumMod val="106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5523-8FCF-4E66-94E3-5F1C55AF7E22}"/>
              </a:ext>
            </a:extLst>
          </p:cNvPr>
          <p:cNvSpPr>
            <a:spLocks noGrp="1"/>
          </p:cNvSpPr>
          <p:nvPr>
            <p:ph type="title"/>
          </p:nvPr>
        </p:nvSpPr>
        <p:spPr>
          <a:xfrm>
            <a:off x="685799" y="2027230"/>
            <a:ext cx="10394707" cy="2511835"/>
          </a:xfrm>
        </p:spPr>
        <p:txBody>
          <a:bodyPr vert="horz" lIns="91440" tIns="45720" rIns="91440" bIns="45720" rtlCol="0" anchor="b">
            <a:noAutofit/>
          </a:bodyPr>
          <a:lstStyle/>
          <a:p>
            <a:pPr algn="ctr"/>
            <a:r>
              <a:rPr lang="en-US" sz="2400" dirty="0"/>
              <a:t>For more resources and information </a:t>
            </a:r>
          </a:p>
        </p:txBody>
      </p:sp>
      <p:sp>
        <p:nvSpPr>
          <p:cNvPr id="3" name="Text Placeholder 2">
            <a:extLst>
              <a:ext uri="{FF2B5EF4-FFF2-40B4-BE49-F238E27FC236}">
                <a16:creationId xmlns:a16="http://schemas.microsoft.com/office/drawing/2014/main" id="{FA0D05F2-F0CA-4B61-B2F8-4908C04DD8E1}"/>
              </a:ext>
            </a:extLst>
          </p:cNvPr>
          <p:cNvSpPr>
            <a:spLocks noGrp="1"/>
          </p:cNvSpPr>
          <p:nvPr>
            <p:ph type="body" sz="half" idx="2"/>
          </p:nvPr>
        </p:nvSpPr>
        <p:spPr>
          <a:xfrm>
            <a:off x="685800" y="4247468"/>
            <a:ext cx="10394707" cy="1379938"/>
          </a:xfrm>
        </p:spPr>
        <p:txBody>
          <a:bodyPr>
            <a:normAutofit fontScale="47500" lnSpcReduction="20000"/>
          </a:bodyPr>
          <a:lstStyle/>
          <a:p>
            <a:endParaRPr lang="en-US" dirty="0">
              <a:latin typeface="Arial" panose="020B0604020202020204" pitchFamily="34" charset="0"/>
              <a:cs typeface="Arial" panose="020B0604020202020204" pitchFamily="34" charset="0"/>
            </a:endParaRPr>
          </a:p>
          <a:p>
            <a:pPr algn="ctr"/>
            <a:r>
              <a:rPr lang="en-US" sz="5100" cap="none" dirty="0">
                <a:latin typeface="Arial" panose="020B0604020202020204" pitchFamily="34" charset="0"/>
                <a:cs typeface="Arial" panose="020B0604020202020204" pitchFamily="34" charset="0"/>
                <a:hlinkClick r:id="rId4"/>
              </a:rPr>
              <a:t>http://music.tabor.edu</a:t>
            </a:r>
            <a:r>
              <a:rPr lang="en-US" sz="5100" cap="none" dirty="0">
                <a:hlinkClick r:id="rId4"/>
              </a:rPr>
              <a:t>.</a:t>
            </a:r>
            <a:r>
              <a:rPr lang="en-US" sz="5100" cap="none" dirty="0">
                <a:latin typeface="Arial" panose="020B0604020202020204" pitchFamily="34" charset="0"/>
                <a:cs typeface="Arial" panose="020B0604020202020204" pitchFamily="34" charset="0"/>
                <a:hlinkClick r:id="rId4"/>
              </a:rPr>
              <a:t>au </a:t>
            </a:r>
            <a:endParaRPr lang="en-US" sz="5100" cap="none" dirty="0">
              <a:latin typeface="Arial" panose="020B0604020202020204" pitchFamily="34" charset="0"/>
              <a:cs typeface="Arial" panose="020B0604020202020204" pitchFamily="34" charset="0"/>
            </a:endParaRPr>
          </a:p>
          <a:p>
            <a:pPr algn="ctr"/>
            <a:endParaRPr lang="en-US" cap="none" dirty="0">
              <a:latin typeface="Arial" panose="020B0604020202020204" pitchFamily="34" charset="0"/>
              <a:cs typeface="Arial" panose="020B0604020202020204" pitchFamily="34" charset="0"/>
            </a:endParaRPr>
          </a:p>
          <a:p>
            <a:pPr algn="ctr"/>
            <a:r>
              <a:rPr lang="en-US" sz="2300" cap="none" dirty="0">
                <a:latin typeface="Arial" panose="020B0604020202020204" pitchFamily="34" charset="0"/>
                <a:cs typeface="Arial" panose="020B0604020202020204" pitchFamily="34" charset="0"/>
              </a:rPr>
              <a:t>Email: music@tabor.edu.au</a:t>
            </a:r>
          </a:p>
        </p:txBody>
      </p:sp>
      <p:pic>
        <p:nvPicPr>
          <p:cNvPr id="8" name="Picture 7" descr="A person holding a sign&#10;&#10;Description automatically generated">
            <a:extLst>
              <a:ext uri="{FF2B5EF4-FFF2-40B4-BE49-F238E27FC236}">
                <a16:creationId xmlns:a16="http://schemas.microsoft.com/office/drawing/2014/main" id="{BBD3413F-2214-457F-93FA-8627D4BE6756}"/>
              </a:ext>
            </a:extLst>
          </p:cNvPr>
          <p:cNvPicPr>
            <a:picLocks noChangeAspect="1"/>
          </p:cNvPicPr>
          <p:nvPr/>
        </p:nvPicPr>
        <p:blipFill>
          <a:blip r:embed="rId5"/>
          <a:stretch>
            <a:fillRect/>
          </a:stretch>
        </p:blipFill>
        <p:spPr>
          <a:xfrm>
            <a:off x="1727424" y="95928"/>
            <a:ext cx="8104762" cy="3000000"/>
          </a:xfrm>
          <a:prstGeom prst="rect">
            <a:avLst/>
          </a:prstGeom>
        </p:spPr>
      </p:pic>
    </p:spTree>
    <p:extLst>
      <p:ext uri="{BB962C8B-B14F-4D97-AF65-F5344CB8AC3E}">
        <p14:creationId xmlns:p14="http://schemas.microsoft.com/office/powerpoint/2010/main" val="16430164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F73F19-7BB3-4A4E-880E-97266610124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4DA70F7-4E17-4283-953E-07CDE98A1E70}">
  <ds:schemaRefs>
    <ds:schemaRef ds:uri="http://schemas.microsoft.com/sharepoint/v3/contenttype/forms"/>
  </ds:schemaRefs>
</ds:datastoreItem>
</file>

<file path=customXml/itemProps3.xml><?xml version="1.0" encoding="utf-8"?>
<ds:datastoreItem xmlns:ds="http://schemas.openxmlformats.org/officeDocument/2006/customXml" ds:itemID="{FEF362EA-361F-4FD6-9EE0-EBD0EACEB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525</Words>
  <Application>Microsoft Office PowerPoint</Application>
  <PresentationFormat>Widescreen</PresentationFormat>
  <Paragraphs>79</Paragraphs>
  <Slides>8</Slides>
  <Notes>3</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Agency FB</vt:lpstr>
      <vt:lpstr>Arial</vt:lpstr>
      <vt:lpstr>Calibri</vt:lpstr>
      <vt:lpstr>Impact</vt:lpstr>
      <vt:lpstr>Main Event</vt:lpstr>
      <vt:lpstr>Pentatonic and blues scales</vt:lpstr>
      <vt:lpstr>5 note scale </vt:lpstr>
      <vt:lpstr>Different Methods </vt:lpstr>
      <vt:lpstr>The wonders of the pentatonic scale</vt:lpstr>
      <vt:lpstr>MAJOR Pentatonic Scale </vt:lpstr>
      <vt:lpstr>MINOR Pentatonic Scale </vt:lpstr>
      <vt:lpstr>Blues scale </vt:lpstr>
      <vt:lpstr>For more resources and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2020-03-24T22:43:03Z</dcterms:created>
  <dcterms:modified xsi:type="dcterms:W3CDTF">2020-03-30T01:18:51Z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